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469c9554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469c9554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469c9554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469c9554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469c9554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469c9554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469c9554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469c9554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469c9554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469c9554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469c9554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469c9554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469c9554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469c9554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469c9554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469c9554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469c9554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469c9554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469c9554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469c9554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469c95542_1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3" name="Google Shape;133;g8469c95542_1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469c95542_1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11" name="Google Shape;311;g8469c95542_1_6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469c9554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469c9554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469c95542_1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 name="Google Shape;150;g8469c95542_1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469c95542_1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3" name="Google Shape;163;g8469c95542_1_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469c95542_1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5" name="Google Shape;175;g8469c95542_1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469c95542_1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85" name="Google Shape;185;g8469c95542_1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469c95542_1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96" name="Google Shape;196;g8469c95542_1_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469c9554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469c9554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469c9554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469c9554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5"/>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 name="Google Shape;83;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8" name="Google Shape;108;p22"/>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hyperlink" Target="https://es.wikipedia.org/wiki/Correo_electr%C3%B3nico" TargetMode="External"/><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hyperlink" Target="https://es.wikipedia.org/wiki/Protocolo_de_transferencia_de_archivos" TargetMode="External"/><Relationship Id="rId9" Type="http://schemas.openxmlformats.org/officeDocument/2006/relationships/hyperlink" Target="https://es.wikipedia.org/wiki/Protocolo_para_transferencia_simple_de_correo" TargetMode="External"/><Relationship Id="rId5" Type="http://schemas.openxmlformats.org/officeDocument/2006/relationships/hyperlink" Target="https://es.wikipedia.org/wiki/Protocolo_de_transferencia_de_hipertexto" TargetMode="External"/><Relationship Id="rId6" Type="http://schemas.openxmlformats.org/officeDocument/2006/relationships/hyperlink" Target="https://es.wikipedia.org/wiki/P%C3%A1ginas_web" TargetMode="External"/><Relationship Id="rId7" Type="http://schemas.openxmlformats.org/officeDocument/2006/relationships/hyperlink" Target="https://es.wikipedia.org/wiki/Protocolo_de_oficina_de_correo" TargetMode="External"/><Relationship Id="rId8" Type="http://schemas.openxmlformats.org/officeDocument/2006/relationships/hyperlink" Target="https://es.wikipedia.org/wiki/Correo_electr%C3%B3nic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hyperlink" Target="https://developer.mozilla.org/es/docs/Glossary/HTML" TargetMode="External"/><Relationship Id="rId5" Type="http://schemas.openxmlformats.org/officeDocument/2006/relationships/hyperlink" Target="https://developer.mozilla.org/es/docs/Glossary/CSS" TargetMode="External"/><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7.png"/><Relationship Id="rId7" Type="http://schemas.openxmlformats.org/officeDocument/2006/relationships/image" Target="../media/image30.png"/><Relationship Id="rId8"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52.png"/><Relationship Id="rId9" Type="http://schemas.openxmlformats.org/officeDocument/2006/relationships/image" Target="../media/image32.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44.png"/><Relationship Id="rId7" Type="http://schemas.openxmlformats.org/officeDocument/2006/relationships/image" Target="../media/image36.png"/><Relationship Id="rId8"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40.png"/><Relationship Id="rId5"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3.png"/><Relationship Id="rId11" Type="http://schemas.openxmlformats.org/officeDocument/2006/relationships/image" Target="../media/image9.png"/><Relationship Id="rId10" Type="http://schemas.openxmlformats.org/officeDocument/2006/relationships/hyperlink" Target="https://github.com/sebastian-yabiku" TargetMode="External"/><Relationship Id="rId12" Type="http://schemas.openxmlformats.org/officeDocument/2006/relationships/hyperlink" Target="https://medium.com/@sebastianyabiku" TargetMode="External"/><Relationship Id="rId9"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hyperlink" Target="https://twitter.com/sebastianyabiku"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1.jpg"/><Relationship Id="rId6" Type="http://schemas.openxmlformats.org/officeDocument/2006/relationships/image" Target="../media/image15.jpg"/><Relationship Id="rId7" Type="http://schemas.openxmlformats.org/officeDocument/2006/relationships/image" Target="../media/image7.jpg"/><Relationship Id="rId8"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24.png"/><Relationship Id="rId7"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1" Type="http://schemas.openxmlformats.org/officeDocument/2006/relationships/hyperlink" Target="https://es.wikipedia.org/wiki/California" TargetMode="External"/><Relationship Id="rId10" Type="http://schemas.openxmlformats.org/officeDocument/2006/relationships/hyperlink" Target="https://es.wikipedia.org/wiki/ARPANET" TargetMode="External"/><Relationship Id="rId13" Type="http://schemas.openxmlformats.org/officeDocument/2006/relationships/hyperlink" Target="https://es.wikipedia.org/wiki/World_Wide_Web" TargetMode="External"/><Relationship Id="rId12" Type="http://schemas.openxmlformats.org/officeDocument/2006/relationships/hyperlink" Target="https://es.wikipedia.org/wiki/Estados_Unidos" TargetMode="External"/><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hyperlink" Target="https://es.wikipedia.org/wiki/Internet#cite_note-3" TargetMode="External"/><Relationship Id="rId9" Type="http://schemas.openxmlformats.org/officeDocument/2006/relationships/hyperlink" Target="https://es.wikipedia.org/wiki/Computadora" TargetMode="External"/><Relationship Id="rId15" Type="http://schemas.openxmlformats.org/officeDocument/2006/relationships/hyperlink" Target="https://es.wikipedia.org/wiki/1990" TargetMode="External"/><Relationship Id="rId14" Type="http://schemas.openxmlformats.org/officeDocument/2006/relationships/hyperlink" Target="https://es.wikipedia.org/wiki/Hipertexto" TargetMode="External"/><Relationship Id="rId17" Type="http://schemas.openxmlformats.org/officeDocument/2006/relationships/hyperlink" Target="https://es.wikipedia.org/wiki/Internet#cite_note-stats45-4" TargetMode="External"/><Relationship Id="rId16" Type="http://schemas.openxmlformats.org/officeDocument/2006/relationships/hyperlink" Target="https://es.wikipedia.org/wiki/Medio_de_transmisi%C3%B3n" TargetMode="External"/><Relationship Id="rId5" Type="http://schemas.openxmlformats.org/officeDocument/2006/relationships/hyperlink" Target="https://es.wikipedia.org/wiki/Red_de_telecomunicaci%C3%B3n" TargetMode="External"/><Relationship Id="rId6" Type="http://schemas.openxmlformats.org/officeDocument/2006/relationships/hyperlink" Target="https://es.wikipedia.org/wiki/Protocolo_de_red" TargetMode="External"/><Relationship Id="rId18" Type="http://schemas.openxmlformats.org/officeDocument/2006/relationships/image" Target="../media/image21.png"/><Relationship Id="rId7" Type="http://schemas.openxmlformats.org/officeDocument/2006/relationships/hyperlink" Target="https://es.wikipedia.org/wiki/Familia_de_protocolos_de_Internet" TargetMode="External"/><Relationship Id="rId8" Type="http://schemas.openxmlformats.org/officeDocument/2006/relationships/hyperlink" Target="https://es.wikipedia.org/wiki/1969" TargetMode="External"/></Relationships>
</file>

<file path=ppt/slides/_rels/slide9.xml.rels><?xml version="1.0" encoding="UTF-8" standalone="yes"?><Relationships xmlns="http://schemas.openxmlformats.org/package/2006/relationships"><Relationship Id="rId11" Type="http://schemas.openxmlformats.org/officeDocument/2006/relationships/hyperlink" Target="https://es.wikipedia.org/wiki/Sitio_web" TargetMode="External"/><Relationship Id="rId10" Type="http://schemas.openxmlformats.org/officeDocument/2006/relationships/hyperlink" Target="https://es.wikipedia.org/wiki/Navegador_web" TargetMode="External"/><Relationship Id="rId13" Type="http://schemas.openxmlformats.org/officeDocument/2006/relationships/hyperlink" Target="https://es.wikipedia.org/wiki/Textos" TargetMode="External"/><Relationship Id="rId12" Type="http://schemas.openxmlformats.org/officeDocument/2006/relationships/hyperlink" Target="https://es.wikipedia.org/wiki/P%C3%A1gina_web" TargetMode="External"/><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hyperlink" Target="https://es.wikipedia.org/wiki/Inform%C3%A1tica" TargetMode="External"/><Relationship Id="rId9" Type="http://schemas.openxmlformats.org/officeDocument/2006/relationships/hyperlink" Target="https://es.wikipedia.org/wiki/Internet" TargetMode="External"/><Relationship Id="rId15" Type="http://schemas.openxmlformats.org/officeDocument/2006/relationships/hyperlink" Target="https://es.wikipedia.org/wiki/V%C3%ADdeos" TargetMode="External"/><Relationship Id="rId14" Type="http://schemas.openxmlformats.org/officeDocument/2006/relationships/hyperlink" Target="https://es.wikipedia.org/wiki/Imagen_digital" TargetMode="External"/><Relationship Id="rId17" Type="http://schemas.openxmlformats.org/officeDocument/2006/relationships/hyperlink" Target="https://es.wikipedia.org/wiki/Hiperenlaces" TargetMode="External"/><Relationship Id="rId16" Type="http://schemas.openxmlformats.org/officeDocument/2006/relationships/hyperlink" Target="https://es.wikipedia.org/wiki/Multimedia" TargetMode="External"/><Relationship Id="rId5" Type="http://schemas.openxmlformats.org/officeDocument/2006/relationships/hyperlink" Target="https://es.wikipedia.org/wiki/World_Wide_Web#cite_note-1" TargetMode="External"/><Relationship Id="rId6" Type="http://schemas.openxmlformats.org/officeDocument/2006/relationships/hyperlink" Target="https://es.wikipedia.org/wiki/Sistema_de_informaci%C3%B3n" TargetMode="External"/><Relationship Id="rId18" Type="http://schemas.openxmlformats.org/officeDocument/2006/relationships/image" Target="../media/image26.png"/><Relationship Id="rId7" Type="http://schemas.openxmlformats.org/officeDocument/2006/relationships/hyperlink" Target="https://es.wikipedia.org/wiki/Hipertexto" TargetMode="External"/><Relationship Id="rId8" Type="http://schemas.openxmlformats.org/officeDocument/2006/relationships/hyperlink" Target="https://es.wikipedia.org/wiki/Hipermedi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5"/>
          <p:cNvPicPr preferRelativeResize="0"/>
          <p:nvPr/>
        </p:nvPicPr>
        <p:blipFill>
          <a:blip r:embed="rId3">
            <a:alphaModFix/>
          </a:blip>
          <a:stretch>
            <a:fillRect/>
          </a:stretch>
        </p:blipFill>
        <p:spPr>
          <a:xfrm>
            <a:off x="1742375" y="1541488"/>
            <a:ext cx="1685442" cy="1761425"/>
          </a:xfrm>
          <a:prstGeom prst="rect">
            <a:avLst/>
          </a:prstGeom>
          <a:noFill/>
          <a:ln>
            <a:noFill/>
          </a:ln>
        </p:spPr>
      </p:pic>
      <p:sp>
        <p:nvSpPr>
          <p:cNvPr id="130" name="Google Shape;130;p25"/>
          <p:cNvSpPr txBox="1"/>
          <p:nvPr/>
        </p:nvSpPr>
        <p:spPr>
          <a:xfrm>
            <a:off x="3427825" y="1983000"/>
            <a:ext cx="4723500" cy="11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Curso:</a:t>
            </a:r>
            <a:r>
              <a:rPr lang="es">
                <a:solidFill>
                  <a:srgbClr val="999999"/>
                </a:solidFill>
              </a:rPr>
              <a:t> </a:t>
            </a:r>
            <a:r>
              <a:rPr lang="es"/>
              <a:t>Frontend</a:t>
            </a:r>
            <a:endParaRPr/>
          </a:p>
          <a:p>
            <a:pPr indent="0" lvl="0" marL="0" rtl="0" algn="l">
              <a:spcBef>
                <a:spcPts val="0"/>
              </a:spcBef>
              <a:spcAft>
                <a:spcPts val="0"/>
              </a:spcAft>
              <a:buNone/>
            </a:pPr>
            <a:r>
              <a:t/>
            </a:r>
            <a:endParaRPr>
              <a:solidFill>
                <a:srgbClr val="999999"/>
              </a:solidFill>
            </a:endParaRPr>
          </a:p>
          <a:p>
            <a:pPr indent="0" lvl="0" marL="0" rtl="0" algn="l">
              <a:spcBef>
                <a:spcPts val="0"/>
              </a:spcBef>
              <a:spcAft>
                <a:spcPts val="0"/>
              </a:spcAft>
              <a:buNone/>
            </a:pPr>
            <a:r>
              <a:rPr b="1" lang="es"/>
              <a:t>Tema:</a:t>
            </a:r>
            <a:r>
              <a:rPr lang="es">
                <a:solidFill>
                  <a:srgbClr val="999999"/>
                </a:solidFill>
              </a:rPr>
              <a:t> </a:t>
            </a:r>
            <a:r>
              <a:rPr lang="es">
                <a:solidFill>
                  <a:srgbClr val="999999"/>
                </a:solidFill>
              </a:rPr>
              <a:t> </a:t>
            </a:r>
            <a:r>
              <a:rPr lang="es"/>
              <a:t>Introducción Front end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4"/>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225" name="Google Shape;225;p34"/>
          <p:cNvSpPr txBox="1"/>
          <p:nvPr/>
        </p:nvSpPr>
        <p:spPr>
          <a:xfrm>
            <a:off x="240200" y="836550"/>
            <a:ext cx="85725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Protocolos de internet</a:t>
            </a:r>
            <a:endParaRPr sz="2400"/>
          </a:p>
        </p:txBody>
      </p:sp>
      <p:sp>
        <p:nvSpPr>
          <p:cNvPr id="226" name="Google Shape;226;p34"/>
          <p:cNvSpPr txBox="1"/>
          <p:nvPr/>
        </p:nvSpPr>
        <p:spPr>
          <a:xfrm>
            <a:off x="231925" y="1590250"/>
            <a:ext cx="3760200" cy="338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500"/>
              </a:spcBef>
              <a:spcAft>
                <a:spcPts val="0"/>
              </a:spcAft>
              <a:buNone/>
            </a:pPr>
            <a:r>
              <a:rPr lang="es" sz="1000">
                <a:solidFill>
                  <a:srgbClr val="434343"/>
                </a:solidFill>
                <a:highlight>
                  <a:srgbClr val="FFFFFF"/>
                </a:highlight>
                <a:latin typeface="Roboto"/>
                <a:ea typeface="Roboto"/>
                <a:cs typeface="Roboto"/>
                <a:sym typeface="Roboto"/>
              </a:rPr>
              <a:t>Un protocolo es un conjunto de reglas para realizar una actividad, para generar comunicaciones entre si, entre los protocolos mas comunes en internet tenemos. </a:t>
            </a:r>
            <a:endParaRPr sz="1000">
              <a:solidFill>
                <a:srgbClr val="434343"/>
              </a:solidFill>
              <a:highlight>
                <a:srgbClr val="FFFFFF"/>
              </a:highlight>
              <a:latin typeface="Roboto"/>
              <a:ea typeface="Roboto"/>
              <a:cs typeface="Roboto"/>
              <a:sym typeface="Roboto"/>
            </a:endParaRPr>
          </a:p>
          <a:p>
            <a:pPr indent="-292100" lvl="0" marL="457200" rtl="0" algn="l">
              <a:lnSpc>
                <a:spcPct val="115000"/>
              </a:lnSpc>
              <a:spcBef>
                <a:spcPts val="600"/>
              </a:spcBef>
              <a:spcAft>
                <a:spcPts val="0"/>
              </a:spcAft>
              <a:buClr>
                <a:srgbClr val="222222"/>
              </a:buClr>
              <a:buSzPts val="1000"/>
              <a:buChar char="●"/>
            </a:pPr>
            <a:r>
              <a:rPr b="1" lang="es" sz="1000">
                <a:solidFill>
                  <a:srgbClr val="222222"/>
                </a:solidFill>
                <a:highlight>
                  <a:srgbClr val="FFFFFF"/>
                </a:highlight>
                <a:latin typeface="Roboto"/>
                <a:ea typeface="Roboto"/>
                <a:cs typeface="Roboto"/>
                <a:sym typeface="Roboto"/>
              </a:rPr>
              <a:t>FTP:</a:t>
            </a:r>
            <a:r>
              <a:rPr lang="es" sz="1000">
                <a:solidFill>
                  <a:srgbClr val="222222"/>
                </a:solidFill>
                <a:highlight>
                  <a:srgbClr val="FFFFFF"/>
                </a:highlight>
                <a:latin typeface="Roboto"/>
                <a:ea typeface="Roboto"/>
                <a:cs typeface="Roboto"/>
                <a:sym typeface="Roboto"/>
              </a:rPr>
              <a:t> </a:t>
            </a:r>
            <a:r>
              <a:rPr lang="es" sz="1000">
                <a:solidFill>
                  <a:srgbClr val="0B0080"/>
                </a:solidFill>
                <a:highlight>
                  <a:srgbClr val="FFFFFF"/>
                </a:highlight>
                <a:uFill>
                  <a:noFill/>
                </a:uFill>
                <a:latin typeface="Roboto"/>
                <a:ea typeface="Roboto"/>
                <a:cs typeface="Roboto"/>
                <a:sym typeface="Roboto"/>
                <a:hlinkClick r:id="rId4">
                  <a:extLst>
                    <a:ext uri="{A12FA001-AC4F-418D-AE19-62706E023703}">
                      <ahyp:hlinkClr val="tx"/>
                    </a:ext>
                  </a:extLst>
                </a:hlinkClick>
              </a:rPr>
              <a:t>protocolo de transferencia de archivos</a:t>
            </a:r>
            <a:r>
              <a:rPr lang="es" sz="1000">
                <a:solidFill>
                  <a:srgbClr val="222222"/>
                </a:solidFill>
                <a:highlight>
                  <a:srgbClr val="FFFFFF"/>
                </a:highlight>
                <a:latin typeface="Roboto"/>
                <a:ea typeface="Roboto"/>
                <a:cs typeface="Roboto"/>
                <a:sym typeface="Roboto"/>
              </a:rPr>
              <a:t>, popular en la transferencia de archivos.</a:t>
            </a:r>
            <a:endParaRPr sz="1000">
              <a:solidFill>
                <a:srgbClr val="434343"/>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222222"/>
              </a:buClr>
              <a:buSzPts val="1000"/>
              <a:buChar char="●"/>
            </a:pPr>
            <a:r>
              <a:rPr b="1" lang="es" sz="1000">
                <a:solidFill>
                  <a:srgbClr val="222222"/>
                </a:solidFill>
                <a:highlight>
                  <a:srgbClr val="FFFFFF"/>
                </a:highlight>
                <a:latin typeface="Roboto"/>
                <a:ea typeface="Roboto"/>
                <a:cs typeface="Roboto"/>
                <a:sym typeface="Roboto"/>
              </a:rPr>
              <a:t>HTTP:</a:t>
            </a:r>
            <a:r>
              <a:rPr lang="es" sz="1000">
                <a:solidFill>
                  <a:srgbClr val="222222"/>
                </a:solidFill>
                <a:highlight>
                  <a:srgbClr val="FFFFFF"/>
                </a:highlight>
                <a:latin typeface="Roboto"/>
                <a:ea typeface="Roboto"/>
                <a:cs typeface="Roboto"/>
                <a:sym typeface="Roboto"/>
              </a:rPr>
              <a:t> </a:t>
            </a:r>
            <a:r>
              <a:rPr lang="es" sz="1000">
                <a:solidFill>
                  <a:srgbClr val="0B0080"/>
                </a:solidFill>
                <a:highlight>
                  <a:srgbClr val="FFFFFF"/>
                </a:highlight>
                <a:uFill>
                  <a:noFill/>
                </a:uFill>
                <a:latin typeface="Roboto"/>
                <a:ea typeface="Roboto"/>
                <a:cs typeface="Roboto"/>
                <a:sym typeface="Roboto"/>
                <a:hlinkClick r:id="rId5">
                  <a:extLst>
                    <a:ext uri="{A12FA001-AC4F-418D-AE19-62706E023703}">
                      <ahyp:hlinkClr val="tx"/>
                    </a:ext>
                  </a:extLst>
                </a:hlinkClick>
              </a:rPr>
              <a:t>protocolo de transferencia de hipertexto</a:t>
            </a:r>
            <a:r>
              <a:rPr lang="es" sz="1000">
                <a:solidFill>
                  <a:srgbClr val="222222"/>
                </a:solidFill>
                <a:highlight>
                  <a:srgbClr val="FFFFFF"/>
                </a:highlight>
                <a:latin typeface="Roboto"/>
                <a:ea typeface="Roboto"/>
                <a:cs typeface="Roboto"/>
                <a:sym typeface="Roboto"/>
              </a:rPr>
              <a:t>, que es popular porque se utiliza para acceder a las </a:t>
            </a:r>
            <a:r>
              <a:rPr lang="es" sz="1000">
                <a:solidFill>
                  <a:srgbClr val="0B0080"/>
                </a:solidFill>
                <a:highlight>
                  <a:srgbClr val="FFFFFF"/>
                </a:highlight>
                <a:uFill>
                  <a:noFill/>
                </a:uFill>
                <a:latin typeface="Roboto"/>
                <a:ea typeface="Roboto"/>
                <a:cs typeface="Roboto"/>
                <a:sym typeface="Roboto"/>
                <a:hlinkClick r:id="rId6">
                  <a:extLst>
                    <a:ext uri="{A12FA001-AC4F-418D-AE19-62706E023703}">
                      <ahyp:hlinkClr val="tx"/>
                    </a:ext>
                  </a:extLst>
                </a:hlinkClick>
              </a:rPr>
              <a:t>páginas web</a:t>
            </a:r>
            <a:r>
              <a:rPr lang="es" sz="1000">
                <a:solidFill>
                  <a:srgbClr val="222222"/>
                </a:solidFill>
                <a:highlight>
                  <a:srgbClr val="FFFFFF"/>
                </a:highlight>
                <a:latin typeface="Roboto"/>
                <a:ea typeface="Roboto"/>
                <a:cs typeface="Roboto"/>
                <a:sym typeface="Roboto"/>
              </a:rPr>
              <a:t>.</a:t>
            </a:r>
            <a:endParaRPr sz="1000">
              <a:solidFill>
                <a:srgbClr val="222222"/>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222222"/>
              </a:buClr>
              <a:buSzPts val="1000"/>
              <a:buChar char="●"/>
            </a:pPr>
            <a:r>
              <a:rPr b="1" lang="es" sz="1000">
                <a:solidFill>
                  <a:srgbClr val="222222"/>
                </a:solidFill>
                <a:highlight>
                  <a:srgbClr val="FFFFFF"/>
                </a:highlight>
                <a:latin typeface="Roboto"/>
                <a:ea typeface="Roboto"/>
                <a:cs typeface="Roboto"/>
                <a:sym typeface="Roboto"/>
              </a:rPr>
              <a:t>POP:</a:t>
            </a:r>
            <a:r>
              <a:rPr lang="es" sz="1000">
                <a:solidFill>
                  <a:srgbClr val="222222"/>
                </a:solidFill>
                <a:highlight>
                  <a:srgbClr val="FFFFFF"/>
                </a:highlight>
                <a:latin typeface="Roboto"/>
                <a:ea typeface="Roboto"/>
                <a:cs typeface="Roboto"/>
                <a:sym typeface="Roboto"/>
              </a:rPr>
              <a:t> </a:t>
            </a:r>
            <a:r>
              <a:rPr lang="es" sz="1000">
                <a:solidFill>
                  <a:srgbClr val="0B0080"/>
                </a:solidFill>
                <a:highlight>
                  <a:srgbClr val="FFFFFF"/>
                </a:highlight>
                <a:uFill>
                  <a:noFill/>
                </a:uFill>
                <a:latin typeface="Roboto"/>
                <a:ea typeface="Roboto"/>
                <a:cs typeface="Roboto"/>
                <a:sym typeface="Roboto"/>
                <a:hlinkClick r:id="rId7">
                  <a:extLst>
                    <a:ext uri="{A12FA001-AC4F-418D-AE19-62706E023703}">
                      <ahyp:hlinkClr val="tx"/>
                    </a:ext>
                  </a:extLst>
                </a:hlinkClick>
              </a:rPr>
              <a:t>protocolo de oficina de correo</a:t>
            </a:r>
            <a:r>
              <a:rPr lang="es" sz="1000">
                <a:solidFill>
                  <a:srgbClr val="222222"/>
                </a:solidFill>
                <a:highlight>
                  <a:srgbClr val="FFFFFF"/>
                </a:highlight>
                <a:latin typeface="Roboto"/>
                <a:ea typeface="Roboto"/>
                <a:cs typeface="Roboto"/>
                <a:sym typeface="Roboto"/>
              </a:rPr>
              <a:t>, para </a:t>
            </a:r>
            <a:r>
              <a:rPr lang="es" sz="1000">
                <a:solidFill>
                  <a:srgbClr val="0B0080"/>
                </a:solidFill>
                <a:highlight>
                  <a:srgbClr val="FFFFFF"/>
                </a:highlight>
                <a:uFill>
                  <a:noFill/>
                </a:uFill>
                <a:latin typeface="Roboto"/>
                <a:ea typeface="Roboto"/>
                <a:cs typeface="Roboto"/>
                <a:sym typeface="Roboto"/>
                <a:hlinkClick r:id="rId8">
                  <a:extLst>
                    <a:ext uri="{A12FA001-AC4F-418D-AE19-62706E023703}">
                      <ahyp:hlinkClr val="tx"/>
                    </a:ext>
                  </a:extLst>
                </a:hlinkClick>
              </a:rPr>
              <a:t>correo electrónico</a:t>
            </a:r>
            <a:r>
              <a:rPr lang="es" sz="1000">
                <a:solidFill>
                  <a:srgbClr val="222222"/>
                </a:solidFill>
                <a:highlight>
                  <a:srgbClr val="FFFFFF"/>
                </a:highlight>
                <a:latin typeface="Roboto"/>
                <a:ea typeface="Roboto"/>
                <a:cs typeface="Roboto"/>
                <a:sym typeface="Roboto"/>
              </a:rPr>
              <a:t>.</a:t>
            </a:r>
            <a:endParaRPr sz="1000">
              <a:solidFill>
                <a:srgbClr val="434343"/>
              </a:solidFill>
              <a:highlight>
                <a:srgbClr val="FFFFFF"/>
              </a:highlight>
              <a:latin typeface="Roboto"/>
              <a:ea typeface="Roboto"/>
              <a:cs typeface="Roboto"/>
              <a:sym typeface="Roboto"/>
            </a:endParaRPr>
          </a:p>
          <a:p>
            <a:pPr indent="-292100" lvl="0" marL="457200" rtl="0" algn="l">
              <a:lnSpc>
                <a:spcPct val="150000"/>
              </a:lnSpc>
              <a:spcBef>
                <a:spcPts val="0"/>
              </a:spcBef>
              <a:spcAft>
                <a:spcPts val="0"/>
              </a:spcAft>
              <a:buClr>
                <a:srgbClr val="434343"/>
              </a:buClr>
              <a:buSzPts val="1000"/>
              <a:buFont typeface="Roboto"/>
              <a:buChar char="●"/>
            </a:pPr>
            <a:r>
              <a:rPr b="1" lang="es" sz="1000">
                <a:solidFill>
                  <a:srgbClr val="222222"/>
                </a:solidFill>
                <a:highlight>
                  <a:srgbClr val="FFFFFF"/>
                </a:highlight>
                <a:latin typeface="Roboto"/>
                <a:ea typeface="Roboto"/>
                <a:cs typeface="Roboto"/>
                <a:sym typeface="Roboto"/>
              </a:rPr>
              <a:t>SMTP:</a:t>
            </a:r>
            <a:r>
              <a:rPr lang="es" sz="1000">
                <a:solidFill>
                  <a:srgbClr val="222222"/>
                </a:solidFill>
                <a:highlight>
                  <a:srgbClr val="FFFFFF"/>
                </a:highlight>
                <a:latin typeface="Roboto"/>
                <a:ea typeface="Roboto"/>
                <a:cs typeface="Roboto"/>
                <a:sym typeface="Roboto"/>
              </a:rPr>
              <a:t> </a:t>
            </a:r>
            <a:r>
              <a:rPr lang="es" sz="1000">
                <a:solidFill>
                  <a:srgbClr val="0B0080"/>
                </a:solidFill>
                <a:highlight>
                  <a:srgbClr val="FFFFFF"/>
                </a:highlight>
                <a:uFill>
                  <a:noFill/>
                </a:uFill>
                <a:latin typeface="Roboto"/>
                <a:ea typeface="Roboto"/>
                <a:cs typeface="Roboto"/>
                <a:sym typeface="Roboto"/>
                <a:hlinkClick r:id="rId9">
                  <a:extLst>
                    <a:ext uri="{A12FA001-AC4F-418D-AE19-62706E023703}">
                      <ahyp:hlinkClr val="tx"/>
                    </a:ext>
                  </a:extLst>
                </a:hlinkClick>
              </a:rPr>
              <a:t>protocolo para transferencia simple de correo</a:t>
            </a:r>
            <a:r>
              <a:rPr lang="es" sz="1000">
                <a:solidFill>
                  <a:srgbClr val="222222"/>
                </a:solidFill>
                <a:highlight>
                  <a:srgbClr val="FFFFFF"/>
                </a:highlight>
                <a:latin typeface="Roboto"/>
                <a:ea typeface="Roboto"/>
                <a:cs typeface="Roboto"/>
                <a:sym typeface="Roboto"/>
              </a:rPr>
              <a:t>, para el </a:t>
            </a:r>
            <a:r>
              <a:rPr lang="es" sz="1000">
                <a:solidFill>
                  <a:srgbClr val="0B0080"/>
                </a:solidFill>
                <a:highlight>
                  <a:srgbClr val="FFFFFF"/>
                </a:highlight>
                <a:uFill>
                  <a:noFill/>
                </a:uFill>
                <a:latin typeface="Roboto"/>
                <a:ea typeface="Roboto"/>
                <a:cs typeface="Roboto"/>
                <a:sym typeface="Roboto"/>
                <a:hlinkClick r:id="rId10">
                  <a:extLst>
                    <a:ext uri="{A12FA001-AC4F-418D-AE19-62706E023703}">
                      <ahyp:hlinkClr val="tx"/>
                    </a:ext>
                  </a:extLst>
                </a:hlinkClick>
              </a:rPr>
              <a:t>correo electrónico</a:t>
            </a:r>
            <a:r>
              <a:rPr lang="es" sz="1000">
                <a:solidFill>
                  <a:srgbClr val="222222"/>
                </a:solidFill>
                <a:highlight>
                  <a:srgbClr val="FFFFFF"/>
                </a:highlight>
                <a:latin typeface="Roboto"/>
                <a:ea typeface="Roboto"/>
                <a:cs typeface="Roboto"/>
                <a:sym typeface="Roboto"/>
              </a:rPr>
              <a:t>.</a:t>
            </a:r>
            <a:endParaRPr sz="1000">
              <a:solidFill>
                <a:srgbClr val="222222"/>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222222"/>
              </a:buClr>
              <a:buSzPts val="1000"/>
              <a:buChar char="●"/>
            </a:pPr>
            <a:r>
              <a:rPr b="1" lang="es" sz="1000">
                <a:solidFill>
                  <a:srgbClr val="222222"/>
                </a:solidFill>
                <a:highlight>
                  <a:srgbClr val="FFFFFF"/>
                </a:highlight>
                <a:latin typeface="Roboto"/>
                <a:ea typeface="Roboto"/>
                <a:cs typeface="Roboto"/>
                <a:sym typeface="Roboto"/>
              </a:rPr>
              <a:t>DNS</a:t>
            </a:r>
            <a:r>
              <a:rPr lang="es" sz="1000">
                <a:solidFill>
                  <a:srgbClr val="222222"/>
                </a:solidFill>
                <a:highlight>
                  <a:srgbClr val="FFFFFF"/>
                </a:highlight>
                <a:latin typeface="Roboto"/>
                <a:ea typeface="Roboto"/>
                <a:cs typeface="Roboto"/>
                <a:sym typeface="Roboto"/>
              </a:rPr>
              <a:t>: (Domain Name Servicio) Servicio de Nombres de Dominio</a:t>
            </a:r>
            <a:endParaRPr sz="1000">
              <a:solidFill>
                <a:srgbClr val="222222"/>
              </a:solidFill>
              <a:highlight>
                <a:srgbClr val="FFFFFF"/>
              </a:highlight>
              <a:latin typeface="Roboto"/>
              <a:ea typeface="Roboto"/>
              <a:cs typeface="Roboto"/>
              <a:sym typeface="Roboto"/>
            </a:endParaRPr>
          </a:p>
          <a:p>
            <a:pPr indent="0" lvl="0" marL="457200" rtl="0" algn="l">
              <a:lnSpc>
                <a:spcPct val="115000"/>
              </a:lnSpc>
              <a:spcBef>
                <a:spcPts val="60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a:p>
        </p:txBody>
      </p:sp>
      <p:pic>
        <p:nvPicPr>
          <p:cNvPr id="227" name="Google Shape;227;p34"/>
          <p:cNvPicPr preferRelativeResize="0"/>
          <p:nvPr/>
        </p:nvPicPr>
        <p:blipFill>
          <a:blip r:embed="rId11">
            <a:alphaModFix/>
          </a:blip>
          <a:stretch>
            <a:fillRect/>
          </a:stretch>
        </p:blipFill>
        <p:spPr>
          <a:xfrm>
            <a:off x="4757425" y="1196000"/>
            <a:ext cx="3746013" cy="3389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5"/>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233" name="Google Shape;233;p35"/>
          <p:cNvSpPr txBox="1"/>
          <p:nvPr/>
        </p:nvSpPr>
        <p:spPr>
          <a:xfrm>
            <a:off x="240200" y="836550"/>
            <a:ext cx="85725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Flujo de comunicación Cliente - Servidor  con HTTP</a:t>
            </a:r>
            <a:endParaRPr sz="2400"/>
          </a:p>
        </p:txBody>
      </p:sp>
      <p:sp>
        <p:nvSpPr>
          <p:cNvPr id="234" name="Google Shape;234;p35"/>
          <p:cNvSpPr txBox="1"/>
          <p:nvPr/>
        </p:nvSpPr>
        <p:spPr>
          <a:xfrm>
            <a:off x="231925" y="1590250"/>
            <a:ext cx="3760200" cy="338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500"/>
              </a:spcBef>
              <a:spcAft>
                <a:spcPts val="0"/>
              </a:spcAft>
              <a:buNone/>
            </a:pPr>
            <a:r>
              <a:rPr lang="es" sz="1000">
                <a:solidFill>
                  <a:srgbClr val="434343"/>
                </a:solidFill>
                <a:highlight>
                  <a:srgbClr val="FFFFFF"/>
                </a:highlight>
                <a:latin typeface="Roboto"/>
                <a:ea typeface="Roboto"/>
                <a:cs typeface="Roboto"/>
                <a:sym typeface="Roboto"/>
              </a:rPr>
              <a:t>HTTP, de sus siglas en inglés: "Hypertext Transfer Protocol", es el nombre de un protocolo el cual nos permite realizar una petición de datos y recursos, como pueden ser documentos </a:t>
            </a:r>
            <a:r>
              <a:rPr lang="es" sz="1000">
                <a:solidFill>
                  <a:srgbClr val="434343"/>
                </a:solidFill>
                <a:highlight>
                  <a:srgbClr val="FFFFFF"/>
                </a:highlight>
                <a:uFill>
                  <a:noFill/>
                </a:uFill>
                <a:latin typeface="Roboto"/>
                <a:ea typeface="Roboto"/>
                <a:cs typeface="Roboto"/>
                <a:sym typeface="Roboto"/>
                <a:hlinkClick r:id="rId4">
                  <a:extLst>
                    <a:ext uri="{A12FA001-AC4F-418D-AE19-62706E023703}">
                      <ahyp:hlinkClr val="tx"/>
                    </a:ext>
                  </a:extLst>
                </a:hlinkClick>
              </a:rPr>
              <a:t>HTML</a:t>
            </a:r>
            <a:r>
              <a:rPr lang="es" sz="1000">
                <a:solidFill>
                  <a:srgbClr val="434343"/>
                </a:solidFill>
                <a:highlight>
                  <a:srgbClr val="FFFFFF"/>
                </a:highlight>
                <a:latin typeface="Roboto"/>
                <a:ea typeface="Roboto"/>
                <a:cs typeface="Roboto"/>
                <a:sym typeface="Roboto"/>
              </a:rPr>
              <a:t>. Es la base de cualquier intercambio de datos en la Web, y un protocolo de estructura cliente-servidor, esto quiere decir que una petición de datos es iniciada por el elemento que recibirá los datos (el cliente), normalmente un navegador Web. Así, una página web completa resulta de la unión de distintos sub-documentos recibidos, como, por ejemplo: un documento que especifique el estilo de maquetación de la página web (</a:t>
            </a:r>
            <a:r>
              <a:rPr lang="es" sz="1000">
                <a:solidFill>
                  <a:srgbClr val="434343"/>
                </a:solidFill>
                <a:highlight>
                  <a:srgbClr val="FFFFFF"/>
                </a:highlight>
                <a:uFill>
                  <a:noFill/>
                </a:uFill>
                <a:latin typeface="Roboto"/>
                <a:ea typeface="Roboto"/>
                <a:cs typeface="Roboto"/>
                <a:sym typeface="Roboto"/>
                <a:hlinkClick r:id="rId5">
                  <a:extLst>
                    <a:ext uri="{A12FA001-AC4F-418D-AE19-62706E023703}">
                      <ahyp:hlinkClr val="tx"/>
                    </a:ext>
                  </a:extLst>
                </a:hlinkClick>
              </a:rPr>
              <a:t>CSS</a:t>
            </a:r>
            <a:r>
              <a:rPr lang="es" sz="1000">
                <a:solidFill>
                  <a:srgbClr val="434343"/>
                </a:solidFill>
                <a:highlight>
                  <a:srgbClr val="FFFFFF"/>
                </a:highlight>
                <a:latin typeface="Roboto"/>
                <a:ea typeface="Roboto"/>
                <a:cs typeface="Roboto"/>
                <a:sym typeface="Roboto"/>
              </a:rPr>
              <a:t>), el texto, las imágenes, vídeos, scripts, etc</a:t>
            </a:r>
            <a:endParaRPr sz="1000">
              <a:solidFill>
                <a:srgbClr val="434343"/>
              </a:solidFill>
              <a:highlight>
                <a:srgbClr val="FFFFFF"/>
              </a:highlight>
              <a:latin typeface="Roboto"/>
              <a:ea typeface="Roboto"/>
              <a:cs typeface="Roboto"/>
              <a:sym typeface="Roboto"/>
            </a:endParaRPr>
          </a:p>
          <a:p>
            <a:pPr indent="0" lvl="0" marL="457200" rtl="0" algn="l">
              <a:lnSpc>
                <a:spcPct val="115000"/>
              </a:lnSpc>
              <a:spcBef>
                <a:spcPts val="600"/>
              </a:spcBef>
              <a:spcAft>
                <a:spcPts val="0"/>
              </a:spcAft>
              <a:buNone/>
            </a:pPr>
            <a:r>
              <a:t/>
            </a:r>
            <a:endParaRPr sz="1000">
              <a:solidFill>
                <a:srgbClr val="222222"/>
              </a:solidFill>
              <a:highlight>
                <a:srgbClr val="FFFFFF"/>
              </a:highlight>
              <a:latin typeface="Roboto"/>
              <a:ea typeface="Roboto"/>
              <a:cs typeface="Roboto"/>
              <a:sym typeface="Roboto"/>
            </a:endParaRPr>
          </a:p>
          <a:p>
            <a:pPr indent="0" lvl="0" marL="457200" rtl="0" algn="l">
              <a:lnSpc>
                <a:spcPct val="115000"/>
              </a:lnSpc>
              <a:spcBef>
                <a:spcPts val="60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a:p>
        </p:txBody>
      </p:sp>
      <p:pic>
        <p:nvPicPr>
          <p:cNvPr id="235" name="Google Shape;235;p35"/>
          <p:cNvPicPr preferRelativeResize="0"/>
          <p:nvPr/>
        </p:nvPicPr>
        <p:blipFill>
          <a:blip r:embed="rId6">
            <a:alphaModFix/>
          </a:blip>
          <a:stretch>
            <a:fillRect/>
          </a:stretch>
        </p:blipFill>
        <p:spPr>
          <a:xfrm>
            <a:off x="4431200" y="1812526"/>
            <a:ext cx="4108075" cy="2710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167325" y="51600"/>
            <a:ext cx="1419225" cy="542925"/>
          </a:xfrm>
          <a:prstGeom prst="rect">
            <a:avLst/>
          </a:prstGeom>
          <a:noFill/>
          <a:ln>
            <a:noFill/>
          </a:ln>
        </p:spPr>
      </p:pic>
      <p:pic>
        <p:nvPicPr>
          <p:cNvPr id="241" name="Google Shape;241;p36"/>
          <p:cNvPicPr preferRelativeResize="0"/>
          <p:nvPr/>
        </p:nvPicPr>
        <p:blipFill>
          <a:blip r:embed="rId4">
            <a:alphaModFix/>
          </a:blip>
          <a:stretch>
            <a:fillRect/>
          </a:stretch>
        </p:blipFill>
        <p:spPr>
          <a:xfrm>
            <a:off x="1424601" y="971425"/>
            <a:ext cx="6125602" cy="3596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247" name="Google Shape;247;p37"/>
          <p:cNvSpPr txBox="1"/>
          <p:nvPr/>
        </p:nvSpPr>
        <p:spPr>
          <a:xfrm>
            <a:off x="240200" y="836550"/>
            <a:ext cx="85725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Quienes crean la WEB?</a:t>
            </a:r>
            <a:endParaRPr sz="2400"/>
          </a:p>
        </p:txBody>
      </p:sp>
      <p:pic>
        <p:nvPicPr>
          <p:cNvPr id="248" name="Google Shape;248;p37"/>
          <p:cNvPicPr preferRelativeResize="0"/>
          <p:nvPr/>
        </p:nvPicPr>
        <p:blipFill>
          <a:blip r:embed="rId4">
            <a:alphaModFix/>
          </a:blip>
          <a:stretch>
            <a:fillRect/>
          </a:stretch>
        </p:blipFill>
        <p:spPr>
          <a:xfrm>
            <a:off x="1871875" y="1549250"/>
            <a:ext cx="5800075" cy="3262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254" name="Google Shape;254;p38"/>
          <p:cNvSpPr txBox="1"/>
          <p:nvPr/>
        </p:nvSpPr>
        <p:spPr>
          <a:xfrm>
            <a:off x="240200" y="836550"/>
            <a:ext cx="85725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Tecnologías</a:t>
            </a:r>
            <a:r>
              <a:rPr lang="es" sz="2400"/>
              <a:t> usadas en back end</a:t>
            </a:r>
            <a:endParaRPr sz="2400"/>
          </a:p>
        </p:txBody>
      </p:sp>
      <p:pic>
        <p:nvPicPr>
          <p:cNvPr id="255" name="Google Shape;255;p38"/>
          <p:cNvPicPr preferRelativeResize="0"/>
          <p:nvPr/>
        </p:nvPicPr>
        <p:blipFill>
          <a:blip r:embed="rId4">
            <a:alphaModFix/>
          </a:blip>
          <a:stretch>
            <a:fillRect/>
          </a:stretch>
        </p:blipFill>
        <p:spPr>
          <a:xfrm>
            <a:off x="753725" y="1736875"/>
            <a:ext cx="1991950" cy="995975"/>
          </a:xfrm>
          <a:prstGeom prst="rect">
            <a:avLst/>
          </a:prstGeom>
          <a:noFill/>
          <a:ln>
            <a:noFill/>
          </a:ln>
        </p:spPr>
      </p:pic>
      <p:pic>
        <p:nvPicPr>
          <p:cNvPr id="256" name="Google Shape;256;p38"/>
          <p:cNvPicPr preferRelativeResize="0"/>
          <p:nvPr/>
        </p:nvPicPr>
        <p:blipFill>
          <a:blip r:embed="rId5">
            <a:alphaModFix/>
          </a:blip>
          <a:stretch>
            <a:fillRect/>
          </a:stretch>
        </p:blipFill>
        <p:spPr>
          <a:xfrm>
            <a:off x="3187150" y="1749247"/>
            <a:ext cx="1991950" cy="971230"/>
          </a:xfrm>
          <a:prstGeom prst="rect">
            <a:avLst/>
          </a:prstGeom>
          <a:noFill/>
          <a:ln>
            <a:noFill/>
          </a:ln>
        </p:spPr>
      </p:pic>
      <p:pic>
        <p:nvPicPr>
          <p:cNvPr id="257" name="Google Shape;257;p38"/>
          <p:cNvPicPr preferRelativeResize="0"/>
          <p:nvPr/>
        </p:nvPicPr>
        <p:blipFill>
          <a:blip r:embed="rId6">
            <a:alphaModFix/>
          </a:blip>
          <a:stretch>
            <a:fillRect/>
          </a:stretch>
        </p:blipFill>
        <p:spPr>
          <a:xfrm>
            <a:off x="849825" y="3260775"/>
            <a:ext cx="3995500" cy="1076900"/>
          </a:xfrm>
          <a:prstGeom prst="rect">
            <a:avLst/>
          </a:prstGeom>
          <a:noFill/>
          <a:ln>
            <a:noFill/>
          </a:ln>
        </p:spPr>
      </p:pic>
      <p:pic>
        <p:nvPicPr>
          <p:cNvPr id="258" name="Google Shape;258;p38"/>
          <p:cNvPicPr preferRelativeResize="0"/>
          <p:nvPr/>
        </p:nvPicPr>
        <p:blipFill>
          <a:blip r:embed="rId7">
            <a:alphaModFix/>
          </a:blip>
          <a:stretch>
            <a:fillRect/>
          </a:stretch>
        </p:blipFill>
        <p:spPr>
          <a:xfrm>
            <a:off x="6046592" y="1749251"/>
            <a:ext cx="2509092" cy="1311001"/>
          </a:xfrm>
          <a:prstGeom prst="rect">
            <a:avLst/>
          </a:prstGeom>
          <a:noFill/>
          <a:ln>
            <a:noFill/>
          </a:ln>
        </p:spPr>
      </p:pic>
      <p:pic>
        <p:nvPicPr>
          <p:cNvPr id="259" name="Google Shape;259;p38"/>
          <p:cNvPicPr preferRelativeResize="0"/>
          <p:nvPr/>
        </p:nvPicPr>
        <p:blipFill>
          <a:blip r:embed="rId8">
            <a:alphaModFix/>
          </a:blip>
          <a:stretch>
            <a:fillRect/>
          </a:stretch>
        </p:blipFill>
        <p:spPr>
          <a:xfrm>
            <a:off x="4878475" y="3260775"/>
            <a:ext cx="2091201" cy="1395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9"/>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265" name="Google Shape;265;p39"/>
          <p:cNvSpPr txBox="1"/>
          <p:nvPr/>
        </p:nvSpPr>
        <p:spPr>
          <a:xfrm>
            <a:off x="240200" y="836550"/>
            <a:ext cx="85725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Tecnologías</a:t>
            </a:r>
            <a:r>
              <a:rPr lang="es" sz="2400"/>
              <a:t> usadas en Front end</a:t>
            </a:r>
            <a:endParaRPr sz="2400"/>
          </a:p>
        </p:txBody>
      </p:sp>
      <p:pic>
        <p:nvPicPr>
          <p:cNvPr id="266" name="Google Shape;266;p39"/>
          <p:cNvPicPr preferRelativeResize="0"/>
          <p:nvPr/>
        </p:nvPicPr>
        <p:blipFill>
          <a:blip r:embed="rId4">
            <a:alphaModFix/>
          </a:blip>
          <a:stretch>
            <a:fillRect/>
          </a:stretch>
        </p:blipFill>
        <p:spPr>
          <a:xfrm>
            <a:off x="2278875" y="1813900"/>
            <a:ext cx="4269425" cy="2506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0"/>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272" name="Google Shape;272;p40"/>
          <p:cNvSpPr txBox="1"/>
          <p:nvPr/>
        </p:nvSpPr>
        <p:spPr>
          <a:xfrm>
            <a:off x="240200" y="836550"/>
            <a:ext cx="85725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Frameworks y </a:t>
            </a:r>
            <a:r>
              <a:rPr lang="es" sz="2400"/>
              <a:t>Librerías JS</a:t>
            </a:r>
            <a:endParaRPr sz="2400"/>
          </a:p>
        </p:txBody>
      </p:sp>
      <p:pic>
        <p:nvPicPr>
          <p:cNvPr id="273" name="Google Shape;273;p40"/>
          <p:cNvPicPr preferRelativeResize="0"/>
          <p:nvPr/>
        </p:nvPicPr>
        <p:blipFill>
          <a:blip r:embed="rId4">
            <a:alphaModFix/>
          </a:blip>
          <a:stretch>
            <a:fillRect/>
          </a:stretch>
        </p:blipFill>
        <p:spPr>
          <a:xfrm>
            <a:off x="314700" y="2053025"/>
            <a:ext cx="2501400" cy="840000"/>
          </a:xfrm>
          <a:prstGeom prst="rect">
            <a:avLst/>
          </a:prstGeom>
          <a:noFill/>
          <a:ln>
            <a:noFill/>
          </a:ln>
        </p:spPr>
      </p:pic>
      <p:pic>
        <p:nvPicPr>
          <p:cNvPr id="274" name="Google Shape;274;p40"/>
          <p:cNvPicPr preferRelativeResize="0"/>
          <p:nvPr/>
        </p:nvPicPr>
        <p:blipFill>
          <a:blip r:embed="rId5">
            <a:alphaModFix/>
          </a:blip>
          <a:stretch>
            <a:fillRect/>
          </a:stretch>
        </p:blipFill>
        <p:spPr>
          <a:xfrm>
            <a:off x="4004673" y="1424825"/>
            <a:ext cx="1631650" cy="1631650"/>
          </a:xfrm>
          <a:prstGeom prst="rect">
            <a:avLst/>
          </a:prstGeom>
          <a:noFill/>
          <a:ln>
            <a:noFill/>
          </a:ln>
        </p:spPr>
      </p:pic>
      <p:pic>
        <p:nvPicPr>
          <p:cNvPr id="275" name="Google Shape;275;p40"/>
          <p:cNvPicPr preferRelativeResize="0"/>
          <p:nvPr/>
        </p:nvPicPr>
        <p:blipFill>
          <a:blip r:embed="rId6">
            <a:alphaModFix/>
          </a:blip>
          <a:stretch>
            <a:fillRect/>
          </a:stretch>
        </p:blipFill>
        <p:spPr>
          <a:xfrm>
            <a:off x="6656300" y="1639950"/>
            <a:ext cx="1201400" cy="1201400"/>
          </a:xfrm>
          <a:prstGeom prst="rect">
            <a:avLst/>
          </a:prstGeom>
          <a:noFill/>
          <a:ln>
            <a:noFill/>
          </a:ln>
        </p:spPr>
      </p:pic>
      <p:pic>
        <p:nvPicPr>
          <p:cNvPr id="276" name="Google Shape;276;p40"/>
          <p:cNvPicPr preferRelativeResize="0"/>
          <p:nvPr/>
        </p:nvPicPr>
        <p:blipFill>
          <a:blip r:embed="rId7">
            <a:alphaModFix/>
          </a:blip>
          <a:stretch>
            <a:fillRect/>
          </a:stretch>
        </p:blipFill>
        <p:spPr>
          <a:xfrm>
            <a:off x="1145341" y="3414213"/>
            <a:ext cx="1734868" cy="1201400"/>
          </a:xfrm>
          <a:prstGeom prst="rect">
            <a:avLst/>
          </a:prstGeom>
          <a:noFill/>
          <a:ln>
            <a:noFill/>
          </a:ln>
        </p:spPr>
      </p:pic>
      <p:pic>
        <p:nvPicPr>
          <p:cNvPr id="277" name="Google Shape;277;p40"/>
          <p:cNvPicPr preferRelativeResize="0"/>
          <p:nvPr/>
        </p:nvPicPr>
        <p:blipFill>
          <a:blip r:embed="rId8">
            <a:alphaModFix/>
          </a:blip>
          <a:stretch>
            <a:fillRect/>
          </a:stretch>
        </p:blipFill>
        <p:spPr>
          <a:xfrm>
            <a:off x="3756175" y="3374275"/>
            <a:ext cx="1281300" cy="1281300"/>
          </a:xfrm>
          <a:prstGeom prst="rect">
            <a:avLst/>
          </a:prstGeom>
          <a:noFill/>
          <a:ln>
            <a:noFill/>
          </a:ln>
        </p:spPr>
      </p:pic>
      <p:pic>
        <p:nvPicPr>
          <p:cNvPr id="278" name="Google Shape;278;p40"/>
          <p:cNvPicPr preferRelativeResize="0"/>
          <p:nvPr/>
        </p:nvPicPr>
        <p:blipFill>
          <a:blip r:embed="rId9">
            <a:alphaModFix/>
          </a:blip>
          <a:stretch>
            <a:fillRect/>
          </a:stretch>
        </p:blipFill>
        <p:spPr>
          <a:xfrm>
            <a:off x="6656300" y="3478700"/>
            <a:ext cx="1281300" cy="1281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1"/>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284" name="Google Shape;284;p41"/>
          <p:cNvSpPr txBox="1"/>
          <p:nvPr/>
        </p:nvSpPr>
        <p:spPr>
          <a:xfrm>
            <a:off x="240200" y="836550"/>
            <a:ext cx="85725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Librerías</a:t>
            </a:r>
            <a:r>
              <a:rPr lang="es" sz="2400"/>
              <a:t> y herramientas CSS</a:t>
            </a:r>
            <a:endParaRPr sz="2400"/>
          </a:p>
        </p:txBody>
      </p:sp>
      <p:pic>
        <p:nvPicPr>
          <p:cNvPr id="285" name="Google Shape;285;p41"/>
          <p:cNvPicPr preferRelativeResize="0"/>
          <p:nvPr/>
        </p:nvPicPr>
        <p:blipFill>
          <a:blip r:embed="rId4">
            <a:alphaModFix/>
          </a:blip>
          <a:stretch>
            <a:fillRect/>
          </a:stretch>
        </p:blipFill>
        <p:spPr>
          <a:xfrm>
            <a:off x="1159575" y="1877925"/>
            <a:ext cx="2058650" cy="924350"/>
          </a:xfrm>
          <a:prstGeom prst="rect">
            <a:avLst/>
          </a:prstGeom>
          <a:noFill/>
          <a:ln>
            <a:noFill/>
          </a:ln>
        </p:spPr>
      </p:pic>
      <p:pic>
        <p:nvPicPr>
          <p:cNvPr id="286" name="Google Shape;286;p41"/>
          <p:cNvPicPr preferRelativeResize="0"/>
          <p:nvPr/>
        </p:nvPicPr>
        <p:blipFill>
          <a:blip r:embed="rId5">
            <a:alphaModFix/>
          </a:blip>
          <a:stretch>
            <a:fillRect/>
          </a:stretch>
        </p:blipFill>
        <p:spPr>
          <a:xfrm>
            <a:off x="3917675" y="3375975"/>
            <a:ext cx="2910552" cy="1334000"/>
          </a:xfrm>
          <a:prstGeom prst="rect">
            <a:avLst/>
          </a:prstGeom>
          <a:noFill/>
          <a:ln>
            <a:noFill/>
          </a:ln>
        </p:spPr>
      </p:pic>
      <p:pic>
        <p:nvPicPr>
          <p:cNvPr id="287" name="Google Shape;287;p41"/>
          <p:cNvPicPr preferRelativeResize="0"/>
          <p:nvPr/>
        </p:nvPicPr>
        <p:blipFill>
          <a:blip r:embed="rId6">
            <a:alphaModFix/>
          </a:blip>
          <a:stretch>
            <a:fillRect/>
          </a:stretch>
        </p:blipFill>
        <p:spPr>
          <a:xfrm>
            <a:off x="942767" y="3476300"/>
            <a:ext cx="2098392" cy="1049176"/>
          </a:xfrm>
          <a:prstGeom prst="rect">
            <a:avLst/>
          </a:prstGeom>
          <a:noFill/>
          <a:ln>
            <a:noFill/>
          </a:ln>
        </p:spPr>
      </p:pic>
      <p:pic>
        <p:nvPicPr>
          <p:cNvPr id="288" name="Google Shape;288;p41"/>
          <p:cNvPicPr preferRelativeResize="0"/>
          <p:nvPr/>
        </p:nvPicPr>
        <p:blipFill>
          <a:blip r:embed="rId7">
            <a:alphaModFix/>
          </a:blip>
          <a:stretch>
            <a:fillRect/>
          </a:stretch>
        </p:blipFill>
        <p:spPr>
          <a:xfrm>
            <a:off x="4212962" y="1777025"/>
            <a:ext cx="1271376" cy="1271376"/>
          </a:xfrm>
          <a:prstGeom prst="rect">
            <a:avLst/>
          </a:prstGeom>
          <a:noFill/>
          <a:ln>
            <a:noFill/>
          </a:ln>
        </p:spPr>
      </p:pic>
      <p:pic>
        <p:nvPicPr>
          <p:cNvPr id="289" name="Google Shape;289;p41"/>
          <p:cNvPicPr preferRelativeResize="0"/>
          <p:nvPr/>
        </p:nvPicPr>
        <p:blipFill>
          <a:blip r:embed="rId8">
            <a:alphaModFix/>
          </a:blip>
          <a:stretch>
            <a:fillRect/>
          </a:stretch>
        </p:blipFill>
        <p:spPr>
          <a:xfrm>
            <a:off x="6740399" y="1601850"/>
            <a:ext cx="1621726" cy="1621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2"/>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295" name="Google Shape;295;p42"/>
          <p:cNvSpPr txBox="1"/>
          <p:nvPr/>
        </p:nvSpPr>
        <p:spPr>
          <a:xfrm>
            <a:off x="240200" y="836550"/>
            <a:ext cx="85725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Compiladores y </a:t>
            </a:r>
            <a:r>
              <a:rPr lang="es" sz="2400"/>
              <a:t>automatización</a:t>
            </a:r>
            <a:r>
              <a:rPr lang="es" sz="2400"/>
              <a:t> de tareas</a:t>
            </a:r>
            <a:endParaRPr sz="2400"/>
          </a:p>
        </p:txBody>
      </p:sp>
      <p:pic>
        <p:nvPicPr>
          <p:cNvPr id="296" name="Google Shape;296;p42"/>
          <p:cNvPicPr preferRelativeResize="0"/>
          <p:nvPr/>
        </p:nvPicPr>
        <p:blipFill>
          <a:blip r:embed="rId4">
            <a:alphaModFix/>
          </a:blip>
          <a:stretch>
            <a:fillRect/>
          </a:stretch>
        </p:blipFill>
        <p:spPr>
          <a:xfrm>
            <a:off x="1921550" y="2047050"/>
            <a:ext cx="1822150" cy="1822150"/>
          </a:xfrm>
          <a:prstGeom prst="rect">
            <a:avLst/>
          </a:prstGeom>
          <a:noFill/>
          <a:ln>
            <a:noFill/>
          </a:ln>
        </p:spPr>
      </p:pic>
      <p:pic>
        <p:nvPicPr>
          <p:cNvPr id="297" name="Google Shape;297;p42"/>
          <p:cNvPicPr preferRelativeResize="0"/>
          <p:nvPr/>
        </p:nvPicPr>
        <p:blipFill>
          <a:blip r:embed="rId5">
            <a:alphaModFix/>
          </a:blip>
          <a:stretch>
            <a:fillRect/>
          </a:stretch>
        </p:blipFill>
        <p:spPr>
          <a:xfrm>
            <a:off x="4572001" y="1726075"/>
            <a:ext cx="2143125" cy="214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3"/>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303" name="Google Shape;303;p43"/>
          <p:cNvSpPr txBox="1"/>
          <p:nvPr/>
        </p:nvSpPr>
        <p:spPr>
          <a:xfrm>
            <a:off x="240200" y="836550"/>
            <a:ext cx="85725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Herramientas de desarrollo</a:t>
            </a:r>
            <a:endParaRPr sz="2400"/>
          </a:p>
        </p:txBody>
      </p:sp>
      <p:pic>
        <p:nvPicPr>
          <p:cNvPr id="304" name="Google Shape;304;p43"/>
          <p:cNvPicPr preferRelativeResize="0"/>
          <p:nvPr/>
        </p:nvPicPr>
        <p:blipFill>
          <a:blip r:embed="rId4">
            <a:alphaModFix/>
          </a:blip>
          <a:stretch>
            <a:fillRect/>
          </a:stretch>
        </p:blipFill>
        <p:spPr>
          <a:xfrm>
            <a:off x="1287279" y="1623400"/>
            <a:ext cx="2178174" cy="1225600"/>
          </a:xfrm>
          <a:prstGeom prst="rect">
            <a:avLst/>
          </a:prstGeom>
          <a:noFill/>
          <a:ln>
            <a:noFill/>
          </a:ln>
        </p:spPr>
      </p:pic>
      <p:pic>
        <p:nvPicPr>
          <p:cNvPr id="305" name="Google Shape;305;p43"/>
          <p:cNvPicPr preferRelativeResize="0"/>
          <p:nvPr/>
        </p:nvPicPr>
        <p:blipFill>
          <a:blip r:embed="rId5">
            <a:alphaModFix/>
          </a:blip>
          <a:stretch>
            <a:fillRect/>
          </a:stretch>
        </p:blipFill>
        <p:spPr>
          <a:xfrm>
            <a:off x="4572000" y="1746801"/>
            <a:ext cx="2343976" cy="978800"/>
          </a:xfrm>
          <a:prstGeom prst="rect">
            <a:avLst/>
          </a:prstGeom>
          <a:noFill/>
          <a:ln>
            <a:noFill/>
          </a:ln>
        </p:spPr>
      </p:pic>
      <p:pic>
        <p:nvPicPr>
          <p:cNvPr id="306" name="Google Shape;306;p43"/>
          <p:cNvPicPr preferRelativeResize="0"/>
          <p:nvPr/>
        </p:nvPicPr>
        <p:blipFill>
          <a:blip r:embed="rId6">
            <a:alphaModFix/>
          </a:blip>
          <a:stretch>
            <a:fillRect/>
          </a:stretch>
        </p:blipFill>
        <p:spPr>
          <a:xfrm>
            <a:off x="2852525" y="3132100"/>
            <a:ext cx="2483079" cy="1395175"/>
          </a:xfrm>
          <a:prstGeom prst="rect">
            <a:avLst/>
          </a:prstGeom>
          <a:noFill/>
          <a:ln>
            <a:noFill/>
          </a:ln>
        </p:spPr>
      </p:pic>
      <p:pic>
        <p:nvPicPr>
          <p:cNvPr id="307" name="Google Shape;307;p43"/>
          <p:cNvPicPr preferRelativeResize="0"/>
          <p:nvPr/>
        </p:nvPicPr>
        <p:blipFill>
          <a:blip r:embed="rId7">
            <a:alphaModFix/>
          </a:blip>
          <a:stretch>
            <a:fillRect/>
          </a:stretch>
        </p:blipFill>
        <p:spPr>
          <a:xfrm>
            <a:off x="5963475" y="3217175"/>
            <a:ext cx="2037899" cy="1310100"/>
          </a:xfrm>
          <a:prstGeom prst="rect">
            <a:avLst/>
          </a:prstGeom>
          <a:noFill/>
          <a:ln>
            <a:noFill/>
          </a:ln>
        </p:spPr>
      </p:pic>
      <p:pic>
        <p:nvPicPr>
          <p:cNvPr id="308" name="Google Shape;308;p43"/>
          <p:cNvPicPr preferRelativeResize="0"/>
          <p:nvPr/>
        </p:nvPicPr>
        <p:blipFill>
          <a:blip r:embed="rId8">
            <a:alphaModFix/>
          </a:blip>
          <a:stretch>
            <a:fillRect/>
          </a:stretch>
        </p:blipFill>
        <p:spPr>
          <a:xfrm>
            <a:off x="428850" y="3381858"/>
            <a:ext cx="2037900" cy="8956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6"/>
          <p:cNvPicPr preferRelativeResize="0"/>
          <p:nvPr/>
        </p:nvPicPr>
        <p:blipFill rotWithShape="1">
          <a:blip r:embed="rId3">
            <a:alphaModFix/>
          </a:blip>
          <a:srcRect b="0" l="0" r="0" t="0"/>
          <a:stretch/>
        </p:blipFill>
        <p:spPr>
          <a:xfrm>
            <a:off x="7619320" y="5701594"/>
            <a:ext cx="440405" cy="271152"/>
          </a:xfrm>
          <a:prstGeom prst="rect">
            <a:avLst/>
          </a:prstGeom>
          <a:noFill/>
          <a:ln>
            <a:noFill/>
          </a:ln>
        </p:spPr>
      </p:pic>
      <p:pic>
        <p:nvPicPr>
          <p:cNvPr id="136" name="Google Shape;136;p26"/>
          <p:cNvPicPr preferRelativeResize="0"/>
          <p:nvPr/>
        </p:nvPicPr>
        <p:blipFill rotWithShape="1">
          <a:blip r:embed="rId4">
            <a:alphaModFix/>
          </a:blip>
          <a:srcRect b="0" l="0" r="0" t="0"/>
          <a:stretch/>
        </p:blipFill>
        <p:spPr>
          <a:xfrm>
            <a:off x="9244" y="5953"/>
            <a:ext cx="9134755" cy="5143497"/>
          </a:xfrm>
          <a:prstGeom prst="rect">
            <a:avLst/>
          </a:prstGeom>
          <a:noFill/>
          <a:ln>
            <a:noFill/>
          </a:ln>
        </p:spPr>
      </p:pic>
      <p:sp>
        <p:nvSpPr>
          <p:cNvPr descr="https://static.wixstatic.com/media/d86b59_fda60dc6c3cd49b0b25ad86e2f574ce5~mv2.png/v1/fill/w_53,h_62,al_c,q_80,usm_0.66_1.00_0.01/d86b59_fda60dc6c3cd49b0b25ad86e2f574ce5~mv2.webp" id="137" name="Google Shape;137;p26"/>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 name="Google Shape;138;p26"/>
          <p:cNvSpPr txBox="1"/>
          <p:nvPr/>
        </p:nvSpPr>
        <p:spPr>
          <a:xfrm>
            <a:off x="421594" y="843188"/>
            <a:ext cx="6938400" cy="809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s" sz="3600">
                <a:solidFill>
                  <a:schemeClr val="dk1"/>
                </a:solidFill>
              </a:rPr>
              <a:t>Sobre mi</a:t>
            </a:r>
            <a:endParaRPr b="1" sz="3600">
              <a:solidFill>
                <a:schemeClr val="dk1"/>
              </a:solidFill>
            </a:endParaRPr>
          </a:p>
          <a:p>
            <a:pPr indent="0" lvl="0" marL="0" rtl="0" algn="l">
              <a:spcBef>
                <a:spcPts val="0"/>
              </a:spcBef>
              <a:spcAft>
                <a:spcPts val="0"/>
              </a:spcAft>
              <a:buNone/>
            </a:pPr>
            <a:r>
              <a:t/>
            </a:r>
            <a:endParaRPr b="1" sz="3600">
              <a:solidFill>
                <a:schemeClr val="dk1"/>
              </a:solidFill>
            </a:endParaRPr>
          </a:p>
          <a:p>
            <a:pPr indent="0" lvl="0" marL="0" rtl="0" algn="l">
              <a:spcBef>
                <a:spcPts val="0"/>
              </a:spcBef>
              <a:spcAft>
                <a:spcPts val="0"/>
              </a:spcAft>
              <a:buNone/>
            </a:pPr>
            <a:r>
              <a:t/>
            </a:r>
            <a:endParaRPr sz="1100">
              <a:latin typeface="Calibri"/>
              <a:ea typeface="Calibri"/>
              <a:cs typeface="Calibri"/>
              <a:sym typeface="Calibri"/>
            </a:endParaRPr>
          </a:p>
        </p:txBody>
      </p:sp>
      <p:pic>
        <p:nvPicPr>
          <p:cNvPr id="139" name="Google Shape;139;p26"/>
          <p:cNvPicPr preferRelativeResize="0"/>
          <p:nvPr/>
        </p:nvPicPr>
        <p:blipFill rotWithShape="1">
          <a:blip r:embed="rId5">
            <a:alphaModFix/>
          </a:blip>
          <a:srcRect b="27651" l="0" r="0" t="0"/>
          <a:stretch/>
        </p:blipFill>
        <p:spPr>
          <a:xfrm>
            <a:off x="2616534" y="1570013"/>
            <a:ext cx="4557095" cy="1306913"/>
          </a:xfrm>
          <a:prstGeom prst="rect">
            <a:avLst/>
          </a:prstGeom>
          <a:noFill/>
          <a:ln>
            <a:noFill/>
          </a:ln>
        </p:spPr>
      </p:pic>
      <p:pic>
        <p:nvPicPr>
          <p:cNvPr id="140" name="Google Shape;140;p26"/>
          <p:cNvPicPr preferRelativeResize="0"/>
          <p:nvPr/>
        </p:nvPicPr>
        <p:blipFill>
          <a:blip r:embed="rId6">
            <a:alphaModFix/>
          </a:blip>
          <a:stretch>
            <a:fillRect/>
          </a:stretch>
        </p:blipFill>
        <p:spPr>
          <a:xfrm>
            <a:off x="3833072" y="3009103"/>
            <a:ext cx="196856" cy="196856"/>
          </a:xfrm>
          <a:prstGeom prst="rect">
            <a:avLst/>
          </a:prstGeom>
          <a:noFill/>
          <a:ln>
            <a:noFill/>
          </a:ln>
        </p:spPr>
      </p:pic>
      <p:sp>
        <p:nvSpPr>
          <p:cNvPr id="141" name="Google Shape;141;p26"/>
          <p:cNvSpPr txBox="1"/>
          <p:nvPr/>
        </p:nvSpPr>
        <p:spPr>
          <a:xfrm>
            <a:off x="4029928" y="3005718"/>
            <a:ext cx="2193900" cy="143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rgbClr val="000000"/>
              </a:buClr>
              <a:buSzPts val="800"/>
              <a:buFont typeface="Arial"/>
              <a:buNone/>
            </a:pPr>
            <a:r>
              <a:rPr lang="es" sz="800">
                <a:solidFill>
                  <a:srgbClr val="000000"/>
                </a:solidFill>
                <a:highlight>
                  <a:srgbClr val="FFFFFF"/>
                </a:highlight>
                <a:latin typeface="Roboto"/>
                <a:ea typeface="Roboto"/>
                <a:cs typeface="Roboto"/>
                <a:sym typeface="Roboto"/>
              </a:rPr>
              <a:t>https://www.linkedin.com/in/sebastianyabiku</a:t>
            </a:r>
            <a:endParaRPr sz="1100">
              <a:solidFill>
                <a:srgbClr val="000000"/>
              </a:solidFill>
            </a:endParaRPr>
          </a:p>
          <a:p>
            <a:pPr indent="0" lvl="0" marL="0" rtl="0" algn="l">
              <a:spcBef>
                <a:spcPts val="0"/>
              </a:spcBef>
              <a:spcAft>
                <a:spcPts val="0"/>
              </a:spcAft>
              <a:buNone/>
            </a:pPr>
            <a:r>
              <a:t/>
            </a:r>
            <a:endParaRPr sz="800">
              <a:solidFill>
                <a:srgbClr val="000000"/>
              </a:solidFill>
              <a:highlight>
                <a:srgbClr val="FFFFFF"/>
              </a:highlight>
              <a:latin typeface="Roboto"/>
              <a:ea typeface="Roboto"/>
              <a:cs typeface="Roboto"/>
              <a:sym typeface="Roboto"/>
            </a:endParaRPr>
          </a:p>
        </p:txBody>
      </p:sp>
      <p:pic>
        <p:nvPicPr>
          <p:cNvPr id="142" name="Google Shape;142;p26"/>
          <p:cNvPicPr preferRelativeResize="0"/>
          <p:nvPr/>
        </p:nvPicPr>
        <p:blipFill>
          <a:blip r:embed="rId7">
            <a:alphaModFix/>
          </a:blip>
          <a:stretch>
            <a:fillRect/>
          </a:stretch>
        </p:blipFill>
        <p:spPr>
          <a:xfrm>
            <a:off x="3833072" y="3332100"/>
            <a:ext cx="196856" cy="196856"/>
          </a:xfrm>
          <a:prstGeom prst="rect">
            <a:avLst/>
          </a:prstGeom>
          <a:noFill/>
          <a:ln>
            <a:noFill/>
          </a:ln>
        </p:spPr>
      </p:pic>
      <p:sp>
        <p:nvSpPr>
          <p:cNvPr id="143" name="Google Shape;143;p26"/>
          <p:cNvSpPr txBox="1"/>
          <p:nvPr/>
        </p:nvSpPr>
        <p:spPr>
          <a:xfrm>
            <a:off x="4029928" y="3291468"/>
            <a:ext cx="2193900" cy="143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s" sz="800">
                <a:uFill>
                  <a:noFill/>
                </a:uFill>
                <a:hlinkClick r:id="rId8"/>
              </a:rPr>
              <a:t>https://twitter.com/sebastianyabiku</a:t>
            </a:r>
            <a:endParaRPr sz="1100"/>
          </a:p>
        </p:txBody>
      </p:sp>
      <p:pic>
        <p:nvPicPr>
          <p:cNvPr id="144" name="Google Shape;144;p26"/>
          <p:cNvPicPr preferRelativeResize="0"/>
          <p:nvPr/>
        </p:nvPicPr>
        <p:blipFill>
          <a:blip r:embed="rId9">
            <a:alphaModFix/>
          </a:blip>
          <a:stretch>
            <a:fillRect/>
          </a:stretch>
        </p:blipFill>
        <p:spPr>
          <a:xfrm>
            <a:off x="3833072" y="3655087"/>
            <a:ext cx="196856" cy="196856"/>
          </a:xfrm>
          <a:prstGeom prst="rect">
            <a:avLst/>
          </a:prstGeom>
          <a:noFill/>
          <a:ln>
            <a:noFill/>
          </a:ln>
        </p:spPr>
      </p:pic>
      <p:sp>
        <p:nvSpPr>
          <p:cNvPr id="145" name="Google Shape;145;p26"/>
          <p:cNvSpPr txBox="1"/>
          <p:nvPr/>
        </p:nvSpPr>
        <p:spPr>
          <a:xfrm>
            <a:off x="4029928" y="3634368"/>
            <a:ext cx="2193900" cy="143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s" sz="800">
                <a:uFill>
                  <a:noFill/>
                </a:uFill>
                <a:hlinkClick r:id="rId10"/>
              </a:rPr>
              <a:t>https://github.com/sebastian-yabiku</a:t>
            </a:r>
            <a:endParaRPr sz="1100"/>
          </a:p>
        </p:txBody>
      </p:sp>
      <p:pic>
        <p:nvPicPr>
          <p:cNvPr id="146" name="Google Shape;146;p26"/>
          <p:cNvPicPr preferRelativeResize="0"/>
          <p:nvPr/>
        </p:nvPicPr>
        <p:blipFill>
          <a:blip r:embed="rId11">
            <a:alphaModFix/>
          </a:blip>
          <a:stretch>
            <a:fillRect/>
          </a:stretch>
        </p:blipFill>
        <p:spPr>
          <a:xfrm>
            <a:off x="3833072" y="4007494"/>
            <a:ext cx="226275" cy="226275"/>
          </a:xfrm>
          <a:prstGeom prst="rect">
            <a:avLst/>
          </a:prstGeom>
          <a:noFill/>
          <a:ln>
            <a:noFill/>
          </a:ln>
        </p:spPr>
      </p:pic>
      <p:sp>
        <p:nvSpPr>
          <p:cNvPr id="147" name="Google Shape;147;p26"/>
          <p:cNvSpPr txBox="1"/>
          <p:nvPr/>
        </p:nvSpPr>
        <p:spPr>
          <a:xfrm>
            <a:off x="4029928" y="3977268"/>
            <a:ext cx="2193900" cy="143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s" sz="800">
                <a:uFill>
                  <a:noFill/>
                </a:uFill>
                <a:hlinkClick r:id="rId12"/>
              </a:rPr>
              <a:t>https://medium.com/@sebastianyabiku</a:t>
            </a:r>
            <a:endParaRPr sz="1100"/>
          </a:p>
          <a:p>
            <a:pPr indent="0" lvl="0" marL="0" rtl="0" algn="l">
              <a:spcBef>
                <a:spcPts val="0"/>
              </a:spcBef>
              <a:spcAft>
                <a:spcPts val="0"/>
              </a:spcAft>
              <a:buNone/>
            </a:pPr>
            <a:r>
              <a:t/>
            </a:r>
            <a:endParaRPr sz="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4"/>
          <p:cNvPicPr preferRelativeResize="0"/>
          <p:nvPr/>
        </p:nvPicPr>
        <p:blipFill rotWithShape="1">
          <a:blip r:embed="rId3">
            <a:alphaModFix/>
          </a:blip>
          <a:srcRect b="0" l="0" r="0" t="0"/>
          <a:stretch/>
        </p:blipFill>
        <p:spPr>
          <a:xfrm>
            <a:off x="7619320" y="5701594"/>
            <a:ext cx="440405" cy="271152"/>
          </a:xfrm>
          <a:prstGeom prst="rect">
            <a:avLst/>
          </a:prstGeom>
          <a:noFill/>
          <a:ln>
            <a:noFill/>
          </a:ln>
        </p:spPr>
      </p:pic>
      <p:pic>
        <p:nvPicPr>
          <p:cNvPr id="314" name="Google Shape;314;p44"/>
          <p:cNvPicPr preferRelativeResize="0"/>
          <p:nvPr/>
        </p:nvPicPr>
        <p:blipFill rotWithShape="1">
          <a:blip r:embed="rId4">
            <a:alphaModFix/>
          </a:blip>
          <a:srcRect b="0" l="0" r="0" t="0"/>
          <a:stretch/>
        </p:blipFill>
        <p:spPr>
          <a:xfrm>
            <a:off x="9244" y="5953"/>
            <a:ext cx="9134755" cy="5143497"/>
          </a:xfrm>
          <a:prstGeom prst="rect">
            <a:avLst/>
          </a:prstGeom>
          <a:noFill/>
          <a:ln>
            <a:noFill/>
          </a:ln>
        </p:spPr>
      </p:pic>
      <p:sp>
        <p:nvSpPr>
          <p:cNvPr descr="https://static.wixstatic.com/media/d86b59_fda60dc6c3cd49b0b25ad86e2f574ce5~mv2.png/v1/fill/w_53,h_62,al_c,q_80,usm_0.66_1.00_0.01/d86b59_fda60dc6c3cd49b0b25ad86e2f574ce5~mv2.webp" id="315" name="Google Shape;315;p44"/>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6" name="Google Shape;316;p44"/>
          <p:cNvSpPr txBox="1"/>
          <p:nvPr/>
        </p:nvSpPr>
        <p:spPr>
          <a:xfrm>
            <a:off x="421594" y="671738"/>
            <a:ext cx="6938400" cy="809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s" sz="3600">
                <a:solidFill>
                  <a:schemeClr val="dk1"/>
                </a:solidFill>
              </a:rPr>
              <a:t>Manos a la obra!</a:t>
            </a:r>
            <a:endParaRPr b="1" sz="3600">
              <a:solidFill>
                <a:schemeClr val="dk1"/>
              </a:solidFill>
            </a:endParaRPr>
          </a:p>
          <a:p>
            <a:pPr indent="0" lvl="0" marL="0" rtl="0" algn="l">
              <a:spcBef>
                <a:spcPts val="0"/>
              </a:spcBef>
              <a:spcAft>
                <a:spcPts val="0"/>
              </a:spcAft>
              <a:buNone/>
            </a:pPr>
            <a:r>
              <a:t/>
            </a:r>
            <a:endParaRPr b="1" sz="3600">
              <a:solidFill>
                <a:schemeClr val="dk1"/>
              </a:solidFill>
            </a:endParaRPr>
          </a:p>
          <a:p>
            <a:pPr indent="0" lvl="0" marL="0" rtl="0" algn="l">
              <a:spcBef>
                <a:spcPts val="0"/>
              </a:spcBef>
              <a:spcAft>
                <a:spcPts val="0"/>
              </a:spcAft>
              <a:buNone/>
            </a:pPr>
            <a:r>
              <a:t/>
            </a:r>
            <a:endParaRPr sz="1100">
              <a:latin typeface="Calibri"/>
              <a:ea typeface="Calibri"/>
              <a:cs typeface="Calibri"/>
              <a:sym typeface="Calibri"/>
            </a:endParaRPr>
          </a:p>
        </p:txBody>
      </p:sp>
      <p:sp>
        <p:nvSpPr>
          <p:cNvPr id="317" name="Google Shape;317;p44"/>
          <p:cNvSpPr txBox="1"/>
          <p:nvPr/>
        </p:nvSpPr>
        <p:spPr>
          <a:xfrm>
            <a:off x="1272375" y="3382894"/>
            <a:ext cx="6106200" cy="983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p>
        </p:txBody>
      </p:sp>
      <p:pic>
        <p:nvPicPr>
          <p:cNvPr id="318" name="Google Shape;318;p44"/>
          <p:cNvPicPr preferRelativeResize="0"/>
          <p:nvPr/>
        </p:nvPicPr>
        <p:blipFill>
          <a:blip r:embed="rId5">
            <a:alphaModFix/>
          </a:blip>
          <a:stretch>
            <a:fillRect/>
          </a:stretch>
        </p:blipFill>
        <p:spPr>
          <a:xfrm>
            <a:off x="3555244" y="1423575"/>
            <a:ext cx="2815124" cy="3054051"/>
          </a:xfrm>
          <a:prstGeom prst="rect">
            <a:avLst/>
          </a:prstGeom>
          <a:noFill/>
          <a:ln>
            <a:noFill/>
          </a:ln>
        </p:spPr>
      </p:pic>
      <p:sp>
        <p:nvSpPr>
          <p:cNvPr id="319" name="Google Shape;319;p44"/>
          <p:cNvSpPr txBox="1"/>
          <p:nvPr/>
        </p:nvSpPr>
        <p:spPr>
          <a:xfrm>
            <a:off x="483375" y="1652738"/>
            <a:ext cx="2196300" cy="2655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s" sz="1200">
                <a:solidFill>
                  <a:srgbClr val="24292E"/>
                </a:solidFill>
              </a:rPr>
              <a:t>Crearemos nuestra primera página web. Esta será un portal para perros en donde utilizaremos </a:t>
            </a:r>
            <a:r>
              <a:rPr b="1" lang="es" sz="1200">
                <a:solidFill>
                  <a:srgbClr val="24292E"/>
                </a:solidFill>
              </a:rPr>
              <a:t>HTML</a:t>
            </a:r>
            <a:r>
              <a:rPr lang="es" sz="1200">
                <a:solidFill>
                  <a:srgbClr val="24292E"/>
                </a:solidFill>
              </a:rPr>
              <a:t>, </a:t>
            </a:r>
            <a:r>
              <a:rPr b="1" lang="es" sz="1200">
                <a:solidFill>
                  <a:srgbClr val="24292E"/>
                </a:solidFill>
              </a:rPr>
              <a:t>CSS</a:t>
            </a:r>
            <a:r>
              <a:rPr lang="es" sz="1200">
                <a:solidFill>
                  <a:srgbClr val="24292E"/>
                </a:solidFill>
              </a:rPr>
              <a:t> Y </a:t>
            </a:r>
            <a:r>
              <a:rPr b="1" lang="es" sz="1200">
                <a:solidFill>
                  <a:srgbClr val="24292E"/>
                </a:solidFill>
              </a:rPr>
              <a:t>JS</a:t>
            </a:r>
            <a:r>
              <a:rPr lang="es" sz="1200">
                <a:solidFill>
                  <a:srgbClr val="24292E"/>
                </a:solidFill>
              </a:rPr>
              <a:t> y también la haremos para que sea accesible desde cualquier dispositivo. Móvil, Tablet, Desktop o Smart TV.</a:t>
            </a:r>
            <a:endParaRPr sz="1200"/>
          </a:p>
        </p:txBody>
      </p:sp>
      <p:pic>
        <p:nvPicPr>
          <p:cNvPr descr="Resultado de imagen para html5" id="320" name="Google Shape;320;p44"/>
          <p:cNvPicPr preferRelativeResize="0"/>
          <p:nvPr/>
        </p:nvPicPr>
        <p:blipFill>
          <a:blip r:embed="rId6">
            <a:alphaModFix/>
          </a:blip>
          <a:stretch>
            <a:fillRect/>
          </a:stretch>
        </p:blipFill>
        <p:spPr>
          <a:xfrm>
            <a:off x="573881" y="3738319"/>
            <a:ext cx="618113" cy="618113"/>
          </a:xfrm>
          <a:prstGeom prst="rect">
            <a:avLst/>
          </a:prstGeom>
          <a:noFill/>
          <a:ln>
            <a:noFill/>
          </a:ln>
        </p:spPr>
      </p:pic>
      <p:pic>
        <p:nvPicPr>
          <p:cNvPr id="321" name="Google Shape;321;p44"/>
          <p:cNvPicPr preferRelativeResize="0"/>
          <p:nvPr/>
        </p:nvPicPr>
        <p:blipFill>
          <a:blip r:embed="rId7">
            <a:alphaModFix/>
          </a:blip>
          <a:stretch>
            <a:fillRect/>
          </a:stretch>
        </p:blipFill>
        <p:spPr>
          <a:xfrm>
            <a:off x="1343081" y="3722991"/>
            <a:ext cx="440400" cy="617145"/>
          </a:xfrm>
          <a:prstGeom prst="rect">
            <a:avLst/>
          </a:prstGeom>
          <a:noFill/>
          <a:ln>
            <a:noFill/>
          </a:ln>
        </p:spPr>
      </p:pic>
      <p:pic>
        <p:nvPicPr>
          <p:cNvPr id="322" name="Google Shape;322;p44"/>
          <p:cNvPicPr preferRelativeResize="0"/>
          <p:nvPr/>
        </p:nvPicPr>
        <p:blipFill>
          <a:blip r:embed="rId8">
            <a:alphaModFix/>
          </a:blip>
          <a:stretch>
            <a:fillRect/>
          </a:stretch>
        </p:blipFill>
        <p:spPr>
          <a:xfrm>
            <a:off x="2023013" y="3794288"/>
            <a:ext cx="527119" cy="527119"/>
          </a:xfrm>
          <a:prstGeom prst="rect">
            <a:avLst/>
          </a:prstGeom>
          <a:noFill/>
          <a:ln>
            <a:noFill/>
          </a:ln>
        </p:spPr>
      </p:pic>
      <p:pic>
        <p:nvPicPr>
          <p:cNvPr id="323" name="Google Shape;323;p44"/>
          <p:cNvPicPr preferRelativeResize="0"/>
          <p:nvPr/>
        </p:nvPicPr>
        <p:blipFill>
          <a:blip r:embed="rId9">
            <a:alphaModFix/>
          </a:blip>
          <a:stretch>
            <a:fillRect/>
          </a:stretch>
        </p:blipFill>
        <p:spPr>
          <a:xfrm>
            <a:off x="6694556" y="1423575"/>
            <a:ext cx="1831796" cy="28850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5"/>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329" name="Google Shape;329;p45"/>
          <p:cNvSpPr txBox="1"/>
          <p:nvPr/>
        </p:nvSpPr>
        <p:spPr>
          <a:xfrm>
            <a:off x="240200" y="2131950"/>
            <a:ext cx="8572500" cy="6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400"/>
              <a:t>Muchas gracias</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7"/>
          <p:cNvPicPr preferRelativeResize="0"/>
          <p:nvPr/>
        </p:nvPicPr>
        <p:blipFill rotWithShape="1">
          <a:blip r:embed="rId3">
            <a:alphaModFix/>
          </a:blip>
          <a:srcRect b="0" l="0" r="0" t="0"/>
          <a:stretch/>
        </p:blipFill>
        <p:spPr>
          <a:xfrm>
            <a:off x="7619320" y="5701594"/>
            <a:ext cx="440405" cy="271152"/>
          </a:xfrm>
          <a:prstGeom prst="rect">
            <a:avLst/>
          </a:prstGeom>
          <a:noFill/>
          <a:ln>
            <a:noFill/>
          </a:ln>
        </p:spPr>
      </p:pic>
      <p:pic>
        <p:nvPicPr>
          <p:cNvPr id="153" name="Google Shape;153;p27"/>
          <p:cNvPicPr preferRelativeResize="0"/>
          <p:nvPr/>
        </p:nvPicPr>
        <p:blipFill rotWithShape="1">
          <a:blip r:embed="rId4">
            <a:alphaModFix/>
          </a:blip>
          <a:srcRect b="0" l="0" r="0" t="0"/>
          <a:stretch/>
        </p:blipFill>
        <p:spPr>
          <a:xfrm>
            <a:off x="9244" y="5953"/>
            <a:ext cx="9134755" cy="5143497"/>
          </a:xfrm>
          <a:prstGeom prst="rect">
            <a:avLst/>
          </a:prstGeom>
          <a:noFill/>
          <a:ln>
            <a:noFill/>
          </a:ln>
        </p:spPr>
      </p:pic>
      <p:sp>
        <p:nvSpPr>
          <p:cNvPr descr="https://static.wixstatic.com/media/d86b59_fda60dc6c3cd49b0b25ad86e2f574ce5~mv2.png/v1/fill/w_53,h_62,al_c,q_80,usm_0.66_1.00_0.01/d86b59_fda60dc6c3cd49b0b25ad86e2f574ce5~mv2.webp" id="154" name="Google Shape;154;p27"/>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 name="Google Shape;155;p27"/>
          <p:cNvSpPr txBox="1"/>
          <p:nvPr/>
        </p:nvSpPr>
        <p:spPr>
          <a:xfrm>
            <a:off x="421594" y="843188"/>
            <a:ext cx="6938400" cy="809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s" sz="3600">
                <a:solidFill>
                  <a:schemeClr val="dk1"/>
                </a:solidFill>
              </a:rPr>
              <a:t>Que es Frontend?</a:t>
            </a:r>
            <a:endParaRPr b="1" sz="3600">
              <a:solidFill>
                <a:schemeClr val="dk1"/>
              </a:solidFill>
            </a:endParaRPr>
          </a:p>
          <a:p>
            <a:pPr indent="0" lvl="0" marL="0" rtl="0" algn="l">
              <a:spcBef>
                <a:spcPts val="0"/>
              </a:spcBef>
              <a:spcAft>
                <a:spcPts val="0"/>
              </a:spcAft>
              <a:buNone/>
            </a:pPr>
            <a:r>
              <a:t/>
            </a:r>
            <a:endParaRPr b="1" sz="3600">
              <a:solidFill>
                <a:schemeClr val="dk1"/>
              </a:solidFill>
            </a:endParaRPr>
          </a:p>
          <a:p>
            <a:pPr indent="0" lvl="0" marL="0" rtl="0" algn="l">
              <a:spcBef>
                <a:spcPts val="0"/>
              </a:spcBef>
              <a:spcAft>
                <a:spcPts val="0"/>
              </a:spcAft>
              <a:buNone/>
            </a:pPr>
            <a:r>
              <a:t/>
            </a:r>
            <a:endParaRPr sz="1100">
              <a:latin typeface="Calibri"/>
              <a:ea typeface="Calibri"/>
              <a:cs typeface="Calibri"/>
              <a:sym typeface="Calibri"/>
            </a:endParaRPr>
          </a:p>
        </p:txBody>
      </p:sp>
      <p:sp>
        <p:nvSpPr>
          <p:cNvPr id="156" name="Google Shape;156;p27"/>
          <p:cNvSpPr txBox="1"/>
          <p:nvPr/>
        </p:nvSpPr>
        <p:spPr>
          <a:xfrm>
            <a:off x="493800" y="1701675"/>
            <a:ext cx="6390300" cy="25623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s" sz="1400"/>
              <a:t>Desarrollo </a:t>
            </a:r>
            <a:r>
              <a:rPr b="1" lang="es" sz="1400"/>
              <a:t>frontend</a:t>
            </a:r>
            <a:r>
              <a:rPr lang="es" sz="1400"/>
              <a:t> es la práctica de generar </a:t>
            </a:r>
            <a:r>
              <a:rPr b="1" lang="es" sz="1400"/>
              <a:t>interfaces de usuario</a:t>
            </a:r>
            <a:r>
              <a:rPr lang="es" sz="1400"/>
              <a:t>(medio por el cual una persona se comunica con una máquina)</a:t>
            </a:r>
            <a:r>
              <a:rPr b="1" lang="es" sz="1400"/>
              <a:t>, animaciones, mostrar información a través del lado del cliente</a:t>
            </a:r>
            <a:r>
              <a:rPr lang="es" sz="1400"/>
              <a:t>, utilizando tecnologías como </a:t>
            </a:r>
            <a:r>
              <a:rPr b="1" lang="es" sz="1400"/>
              <a:t>HTML, CSS y JAVASCRIPT</a:t>
            </a:r>
            <a:r>
              <a:rPr lang="es" sz="1400"/>
              <a:t>. Típicamente el usuario interactúa desde un navegador como </a:t>
            </a:r>
            <a:r>
              <a:rPr b="1" lang="es" sz="1400"/>
              <a:t>chrome, safari, internet explorer</a:t>
            </a:r>
            <a:r>
              <a:rPr lang="es" sz="1400"/>
              <a:t>, o desde un dispositivo móvil.</a:t>
            </a:r>
            <a:endParaRPr sz="1400"/>
          </a:p>
          <a:p>
            <a:pPr indent="0" lvl="0" marL="0" rtl="0" algn="l">
              <a:lnSpc>
                <a:spcPct val="115000"/>
              </a:lnSpc>
              <a:spcBef>
                <a:spcPts val="1200"/>
              </a:spcBef>
              <a:spcAft>
                <a:spcPts val="1200"/>
              </a:spcAft>
              <a:buNone/>
            </a:pPr>
            <a:r>
              <a:t/>
            </a:r>
            <a:endParaRPr sz="1400">
              <a:solidFill>
                <a:srgbClr val="595959"/>
              </a:solidFill>
            </a:endParaRPr>
          </a:p>
        </p:txBody>
      </p:sp>
      <p:pic>
        <p:nvPicPr>
          <p:cNvPr descr="Resultado de imagen para chrome" id="157" name="Google Shape;157;p27"/>
          <p:cNvPicPr preferRelativeResize="0"/>
          <p:nvPr/>
        </p:nvPicPr>
        <p:blipFill>
          <a:blip r:embed="rId5">
            <a:alphaModFix/>
          </a:blip>
          <a:stretch>
            <a:fillRect/>
          </a:stretch>
        </p:blipFill>
        <p:spPr>
          <a:xfrm>
            <a:off x="493800" y="3217116"/>
            <a:ext cx="1755900" cy="986588"/>
          </a:xfrm>
          <a:prstGeom prst="rect">
            <a:avLst/>
          </a:prstGeom>
          <a:noFill/>
          <a:ln>
            <a:noFill/>
          </a:ln>
        </p:spPr>
      </p:pic>
      <p:pic>
        <p:nvPicPr>
          <p:cNvPr descr="Resultado de imagen para safari" id="158" name="Google Shape;158;p27"/>
          <p:cNvPicPr preferRelativeResize="0"/>
          <p:nvPr/>
        </p:nvPicPr>
        <p:blipFill>
          <a:blip r:embed="rId6">
            <a:alphaModFix/>
          </a:blip>
          <a:stretch>
            <a:fillRect/>
          </a:stretch>
        </p:blipFill>
        <p:spPr>
          <a:xfrm>
            <a:off x="2363128" y="3192309"/>
            <a:ext cx="1156772" cy="1150518"/>
          </a:xfrm>
          <a:prstGeom prst="rect">
            <a:avLst/>
          </a:prstGeom>
          <a:noFill/>
          <a:ln>
            <a:noFill/>
          </a:ln>
        </p:spPr>
      </p:pic>
      <p:pic>
        <p:nvPicPr>
          <p:cNvPr descr="Resultado de imagen para internet explorer" id="159" name="Google Shape;159;p27"/>
          <p:cNvPicPr preferRelativeResize="0"/>
          <p:nvPr/>
        </p:nvPicPr>
        <p:blipFill>
          <a:blip r:embed="rId7">
            <a:alphaModFix/>
          </a:blip>
          <a:stretch>
            <a:fillRect/>
          </a:stretch>
        </p:blipFill>
        <p:spPr>
          <a:xfrm>
            <a:off x="3804788" y="3217125"/>
            <a:ext cx="1567181" cy="1042894"/>
          </a:xfrm>
          <a:prstGeom prst="rect">
            <a:avLst/>
          </a:prstGeom>
          <a:noFill/>
          <a:ln>
            <a:noFill/>
          </a:ln>
        </p:spPr>
      </p:pic>
      <p:pic>
        <p:nvPicPr>
          <p:cNvPr descr="Resultado de imagen para firefox" id="160" name="Google Shape;160;p27"/>
          <p:cNvPicPr preferRelativeResize="0"/>
          <p:nvPr/>
        </p:nvPicPr>
        <p:blipFill>
          <a:blip r:embed="rId8">
            <a:alphaModFix/>
          </a:blip>
          <a:stretch>
            <a:fillRect/>
          </a:stretch>
        </p:blipFill>
        <p:spPr>
          <a:xfrm>
            <a:off x="5727488" y="3110869"/>
            <a:ext cx="1156763" cy="1156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8"/>
          <p:cNvPicPr preferRelativeResize="0"/>
          <p:nvPr/>
        </p:nvPicPr>
        <p:blipFill rotWithShape="1">
          <a:blip r:embed="rId3">
            <a:alphaModFix/>
          </a:blip>
          <a:srcRect b="0" l="0" r="0" t="0"/>
          <a:stretch/>
        </p:blipFill>
        <p:spPr>
          <a:xfrm>
            <a:off x="7619320" y="5701594"/>
            <a:ext cx="440405" cy="271152"/>
          </a:xfrm>
          <a:prstGeom prst="rect">
            <a:avLst/>
          </a:prstGeom>
          <a:noFill/>
          <a:ln>
            <a:noFill/>
          </a:ln>
        </p:spPr>
      </p:pic>
      <p:pic>
        <p:nvPicPr>
          <p:cNvPr id="166" name="Google Shape;166;p28"/>
          <p:cNvPicPr preferRelativeResize="0"/>
          <p:nvPr/>
        </p:nvPicPr>
        <p:blipFill rotWithShape="1">
          <a:blip r:embed="rId4">
            <a:alphaModFix/>
          </a:blip>
          <a:srcRect b="0" l="0" r="0" t="0"/>
          <a:stretch/>
        </p:blipFill>
        <p:spPr>
          <a:xfrm>
            <a:off x="9244" y="5953"/>
            <a:ext cx="9134755" cy="5143497"/>
          </a:xfrm>
          <a:prstGeom prst="rect">
            <a:avLst/>
          </a:prstGeom>
          <a:noFill/>
          <a:ln>
            <a:noFill/>
          </a:ln>
        </p:spPr>
      </p:pic>
      <p:sp>
        <p:nvSpPr>
          <p:cNvPr descr="https://static.wixstatic.com/media/d86b59_fda60dc6c3cd49b0b25ad86e2f574ce5~mv2.png/v1/fill/w_53,h_62,al_c,q_80,usm_0.66_1.00_0.01/d86b59_fda60dc6c3cd49b0b25ad86e2f574ce5~mv2.webp" id="167" name="Google Shape;167;p28"/>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 name="Google Shape;168;p28"/>
          <p:cNvSpPr txBox="1"/>
          <p:nvPr/>
        </p:nvSpPr>
        <p:spPr>
          <a:xfrm>
            <a:off x="421594" y="843188"/>
            <a:ext cx="6938400" cy="809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s" sz="3600">
                <a:solidFill>
                  <a:schemeClr val="dk1"/>
                </a:solidFill>
              </a:rPr>
              <a:t>Pilares</a:t>
            </a:r>
            <a:endParaRPr b="1" sz="3600">
              <a:solidFill>
                <a:schemeClr val="dk1"/>
              </a:solidFill>
            </a:endParaRPr>
          </a:p>
          <a:p>
            <a:pPr indent="0" lvl="0" marL="0" rtl="0" algn="l">
              <a:spcBef>
                <a:spcPts val="0"/>
              </a:spcBef>
              <a:spcAft>
                <a:spcPts val="0"/>
              </a:spcAft>
              <a:buNone/>
            </a:pPr>
            <a:r>
              <a:t/>
            </a:r>
            <a:endParaRPr b="1" sz="3600">
              <a:solidFill>
                <a:schemeClr val="dk1"/>
              </a:solidFill>
            </a:endParaRPr>
          </a:p>
          <a:p>
            <a:pPr indent="0" lvl="0" marL="0" rtl="0" algn="l">
              <a:spcBef>
                <a:spcPts val="0"/>
              </a:spcBef>
              <a:spcAft>
                <a:spcPts val="0"/>
              </a:spcAft>
              <a:buNone/>
            </a:pPr>
            <a:r>
              <a:t/>
            </a:r>
            <a:endParaRPr sz="1100">
              <a:latin typeface="Calibri"/>
              <a:ea typeface="Calibri"/>
              <a:cs typeface="Calibri"/>
              <a:sym typeface="Calibri"/>
            </a:endParaRPr>
          </a:p>
        </p:txBody>
      </p:sp>
      <p:sp>
        <p:nvSpPr>
          <p:cNvPr id="169" name="Google Shape;169;p28"/>
          <p:cNvSpPr txBox="1"/>
          <p:nvPr/>
        </p:nvSpPr>
        <p:spPr>
          <a:xfrm>
            <a:off x="1272375" y="3382894"/>
            <a:ext cx="6106200" cy="9831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rgbClr val="000000"/>
              </a:buClr>
              <a:buSzPts val="800"/>
              <a:buFont typeface="Arial"/>
              <a:buNone/>
            </a:pPr>
            <a:r>
              <a:rPr b="1" lang="es" sz="1400"/>
              <a:t>HTML</a:t>
            </a:r>
            <a:r>
              <a:rPr lang="es" sz="1400">
                <a:solidFill>
                  <a:srgbClr val="595959"/>
                </a:solidFill>
              </a:rPr>
              <a:t>( Hyper Text Markup Language)</a:t>
            </a:r>
            <a:endParaRPr sz="1400">
              <a:solidFill>
                <a:srgbClr val="595959"/>
              </a:solidFill>
            </a:endParaRPr>
          </a:p>
          <a:p>
            <a:pPr indent="0" lvl="0" marL="0" rtl="0" algn="l">
              <a:lnSpc>
                <a:spcPct val="115000"/>
              </a:lnSpc>
              <a:spcBef>
                <a:spcPts val="1200"/>
              </a:spcBef>
              <a:spcAft>
                <a:spcPts val="0"/>
              </a:spcAft>
              <a:buClr>
                <a:srgbClr val="000000"/>
              </a:buClr>
              <a:buSzPts val="800"/>
              <a:buFont typeface="Arial"/>
              <a:buNone/>
            </a:pPr>
            <a:r>
              <a:rPr b="1" lang="es" sz="1400"/>
              <a:t>CSS3</a:t>
            </a:r>
            <a:r>
              <a:rPr lang="es" sz="1400">
                <a:solidFill>
                  <a:srgbClr val="595959"/>
                </a:solidFill>
              </a:rPr>
              <a:t> (</a:t>
            </a:r>
            <a:r>
              <a:rPr lang="es" sz="1400">
                <a:solidFill>
                  <a:srgbClr val="595959"/>
                </a:solidFill>
                <a:highlight>
                  <a:srgbClr val="FFFFFF"/>
                </a:highlight>
              </a:rPr>
              <a:t>Cascading Style Sheets)</a:t>
            </a:r>
            <a:endParaRPr sz="1400">
              <a:solidFill>
                <a:srgbClr val="595959"/>
              </a:solidFill>
              <a:highlight>
                <a:srgbClr val="FFFFFF"/>
              </a:highlight>
            </a:endParaRPr>
          </a:p>
          <a:p>
            <a:pPr indent="0" lvl="0" marL="0" rtl="0" algn="l">
              <a:lnSpc>
                <a:spcPct val="115000"/>
              </a:lnSpc>
              <a:spcBef>
                <a:spcPts val="1200"/>
              </a:spcBef>
              <a:spcAft>
                <a:spcPts val="0"/>
              </a:spcAft>
              <a:buClr>
                <a:srgbClr val="000000"/>
              </a:buClr>
              <a:buSzPts val="800"/>
              <a:buFont typeface="Arial"/>
              <a:buNone/>
            </a:pPr>
            <a:r>
              <a:rPr b="1" lang="es" sz="1400">
                <a:highlight>
                  <a:srgbClr val="FFFFFF"/>
                </a:highlight>
              </a:rPr>
              <a:t>JS</a:t>
            </a:r>
            <a:r>
              <a:rPr lang="es" sz="1400">
                <a:solidFill>
                  <a:srgbClr val="595959"/>
                </a:solidFill>
                <a:highlight>
                  <a:srgbClr val="FFFFFF"/>
                </a:highlight>
              </a:rPr>
              <a:t> ( Javascript )</a:t>
            </a:r>
            <a:endParaRPr sz="1400">
              <a:solidFill>
                <a:srgbClr val="595959"/>
              </a:solidFill>
              <a:highlight>
                <a:srgbClr val="FFFFFF"/>
              </a:highlight>
            </a:endParaRPr>
          </a:p>
          <a:p>
            <a:pPr indent="0" lvl="0" marL="0" rtl="0" algn="l">
              <a:spcBef>
                <a:spcPts val="1200"/>
              </a:spcBef>
              <a:spcAft>
                <a:spcPts val="0"/>
              </a:spcAft>
              <a:buNone/>
            </a:pPr>
            <a:r>
              <a:t/>
            </a:r>
            <a:endParaRPr sz="1100"/>
          </a:p>
        </p:txBody>
      </p:sp>
      <p:pic>
        <p:nvPicPr>
          <p:cNvPr descr="Resultado de imagen para html5" id="170" name="Google Shape;170;p28"/>
          <p:cNvPicPr preferRelativeResize="0"/>
          <p:nvPr/>
        </p:nvPicPr>
        <p:blipFill>
          <a:blip r:embed="rId5">
            <a:alphaModFix/>
          </a:blip>
          <a:stretch>
            <a:fillRect/>
          </a:stretch>
        </p:blipFill>
        <p:spPr>
          <a:xfrm>
            <a:off x="2236181" y="1755581"/>
            <a:ext cx="1364250" cy="1364250"/>
          </a:xfrm>
          <a:prstGeom prst="rect">
            <a:avLst/>
          </a:prstGeom>
          <a:noFill/>
          <a:ln>
            <a:noFill/>
          </a:ln>
        </p:spPr>
      </p:pic>
      <p:pic>
        <p:nvPicPr>
          <p:cNvPr id="171" name="Google Shape;171;p28"/>
          <p:cNvPicPr preferRelativeResize="0"/>
          <p:nvPr/>
        </p:nvPicPr>
        <p:blipFill>
          <a:blip r:embed="rId6">
            <a:alphaModFix/>
          </a:blip>
          <a:stretch>
            <a:fillRect/>
          </a:stretch>
        </p:blipFill>
        <p:spPr>
          <a:xfrm>
            <a:off x="3985088" y="1698431"/>
            <a:ext cx="1022887" cy="1433438"/>
          </a:xfrm>
          <a:prstGeom prst="rect">
            <a:avLst/>
          </a:prstGeom>
          <a:noFill/>
          <a:ln>
            <a:noFill/>
          </a:ln>
        </p:spPr>
      </p:pic>
      <p:pic>
        <p:nvPicPr>
          <p:cNvPr id="172" name="Google Shape;172;p28"/>
          <p:cNvPicPr preferRelativeResize="0"/>
          <p:nvPr/>
        </p:nvPicPr>
        <p:blipFill>
          <a:blip r:embed="rId7">
            <a:alphaModFix/>
          </a:blip>
          <a:stretch>
            <a:fillRect/>
          </a:stretch>
        </p:blipFill>
        <p:spPr>
          <a:xfrm>
            <a:off x="5577075" y="1861406"/>
            <a:ext cx="1216687" cy="12166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9"/>
          <p:cNvPicPr preferRelativeResize="0"/>
          <p:nvPr/>
        </p:nvPicPr>
        <p:blipFill rotWithShape="1">
          <a:blip r:embed="rId3">
            <a:alphaModFix/>
          </a:blip>
          <a:srcRect b="0" l="0" r="0" t="0"/>
          <a:stretch/>
        </p:blipFill>
        <p:spPr>
          <a:xfrm>
            <a:off x="7619320" y="5701594"/>
            <a:ext cx="440405" cy="271152"/>
          </a:xfrm>
          <a:prstGeom prst="rect">
            <a:avLst/>
          </a:prstGeom>
          <a:noFill/>
          <a:ln>
            <a:noFill/>
          </a:ln>
        </p:spPr>
      </p:pic>
      <p:pic>
        <p:nvPicPr>
          <p:cNvPr id="178" name="Google Shape;178;p29"/>
          <p:cNvPicPr preferRelativeResize="0"/>
          <p:nvPr/>
        </p:nvPicPr>
        <p:blipFill rotWithShape="1">
          <a:blip r:embed="rId4">
            <a:alphaModFix/>
          </a:blip>
          <a:srcRect b="0" l="0" r="0" t="0"/>
          <a:stretch/>
        </p:blipFill>
        <p:spPr>
          <a:xfrm>
            <a:off x="9244" y="5953"/>
            <a:ext cx="9134755" cy="5143497"/>
          </a:xfrm>
          <a:prstGeom prst="rect">
            <a:avLst/>
          </a:prstGeom>
          <a:noFill/>
          <a:ln>
            <a:noFill/>
          </a:ln>
        </p:spPr>
      </p:pic>
      <p:sp>
        <p:nvSpPr>
          <p:cNvPr descr="https://static.wixstatic.com/media/d86b59_fda60dc6c3cd49b0b25ad86e2f574ce5~mv2.png/v1/fill/w_53,h_62,al_c,q_80,usm_0.66_1.00_0.01/d86b59_fda60dc6c3cd49b0b25ad86e2f574ce5~mv2.webp" id="179" name="Google Shape;179;p29"/>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Resultado de imagen para html5" id="180" name="Google Shape;180;p29"/>
          <p:cNvPicPr preferRelativeResize="0"/>
          <p:nvPr/>
        </p:nvPicPr>
        <p:blipFill>
          <a:blip r:embed="rId5">
            <a:alphaModFix/>
          </a:blip>
          <a:stretch>
            <a:fillRect/>
          </a:stretch>
        </p:blipFill>
        <p:spPr>
          <a:xfrm>
            <a:off x="288131" y="1370833"/>
            <a:ext cx="2451806" cy="2451806"/>
          </a:xfrm>
          <a:prstGeom prst="rect">
            <a:avLst/>
          </a:prstGeom>
          <a:noFill/>
          <a:ln>
            <a:noFill/>
          </a:ln>
        </p:spPr>
      </p:pic>
      <p:sp>
        <p:nvSpPr>
          <p:cNvPr id="181" name="Google Shape;181;p29"/>
          <p:cNvSpPr txBox="1"/>
          <p:nvPr/>
        </p:nvSpPr>
        <p:spPr>
          <a:xfrm>
            <a:off x="3030544" y="797906"/>
            <a:ext cx="4176900" cy="21408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s" sz="1200"/>
              <a:t>HTML5</a:t>
            </a:r>
            <a:r>
              <a:rPr lang="es" sz="1200"/>
              <a:t> es la evolución de html , esta está formada por un conjunto de </a:t>
            </a:r>
            <a:r>
              <a:rPr b="1" lang="es" sz="1200"/>
              <a:t>APIS(</a:t>
            </a:r>
            <a:r>
              <a:rPr lang="es" sz="1200">
                <a:solidFill>
                  <a:srgbClr val="222222"/>
                </a:solidFill>
                <a:highlight>
                  <a:srgbClr val="FFFFFF"/>
                </a:highlight>
              </a:rPr>
              <a:t>interfaz de programación de aplicaciones)</a:t>
            </a:r>
            <a:r>
              <a:rPr lang="es" sz="1200"/>
              <a:t> que nos permite construir interfaces web y nos provee funcionalidades nativas soportadas por el navegador.</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s" sz="1200"/>
              <a:t>Utilizando el api de semántica una declaración en html se veria asi.</a:t>
            </a:r>
            <a:endParaRPr sz="1200"/>
          </a:p>
          <a:p>
            <a:pPr indent="0" lvl="0" marL="0" rtl="0" algn="l">
              <a:lnSpc>
                <a:spcPct val="150000"/>
              </a:lnSpc>
              <a:spcBef>
                <a:spcPts val="0"/>
              </a:spcBef>
              <a:spcAft>
                <a:spcPts val="0"/>
              </a:spcAft>
              <a:buNone/>
            </a:pPr>
            <a:r>
              <a:t/>
            </a:r>
            <a:endParaRPr sz="1100"/>
          </a:p>
        </p:txBody>
      </p:sp>
      <p:pic>
        <p:nvPicPr>
          <p:cNvPr id="182" name="Google Shape;182;p29"/>
          <p:cNvPicPr preferRelativeResize="0"/>
          <p:nvPr/>
        </p:nvPicPr>
        <p:blipFill>
          <a:blip r:embed="rId6">
            <a:alphaModFix/>
          </a:blip>
          <a:stretch>
            <a:fillRect/>
          </a:stretch>
        </p:blipFill>
        <p:spPr>
          <a:xfrm>
            <a:off x="3102225" y="2661656"/>
            <a:ext cx="4176900" cy="19644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0"/>
          <p:cNvPicPr preferRelativeResize="0"/>
          <p:nvPr/>
        </p:nvPicPr>
        <p:blipFill rotWithShape="1">
          <a:blip r:embed="rId3">
            <a:alphaModFix/>
          </a:blip>
          <a:srcRect b="0" l="0" r="0" t="0"/>
          <a:stretch/>
        </p:blipFill>
        <p:spPr>
          <a:xfrm>
            <a:off x="7619320" y="5701594"/>
            <a:ext cx="440405" cy="271152"/>
          </a:xfrm>
          <a:prstGeom prst="rect">
            <a:avLst/>
          </a:prstGeom>
          <a:noFill/>
          <a:ln>
            <a:noFill/>
          </a:ln>
        </p:spPr>
      </p:pic>
      <p:pic>
        <p:nvPicPr>
          <p:cNvPr id="188" name="Google Shape;188;p30"/>
          <p:cNvPicPr preferRelativeResize="0"/>
          <p:nvPr/>
        </p:nvPicPr>
        <p:blipFill rotWithShape="1">
          <a:blip r:embed="rId4">
            <a:alphaModFix/>
          </a:blip>
          <a:srcRect b="0" l="0" r="0" t="0"/>
          <a:stretch/>
        </p:blipFill>
        <p:spPr>
          <a:xfrm>
            <a:off x="9244" y="5953"/>
            <a:ext cx="9134755" cy="5143497"/>
          </a:xfrm>
          <a:prstGeom prst="rect">
            <a:avLst/>
          </a:prstGeom>
          <a:noFill/>
          <a:ln>
            <a:noFill/>
          </a:ln>
        </p:spPr>
      </p:pic>
      <p:sp>
        <p:nvSpPr>
          <p:cNvPr descr="https://static.wixstatic.com/media/d86b59_fda60dc6c3cd49b0b25ad86e2f574ce5~mv2.png/v1/fill/w_53,h_62,al_c,q_80,usm_0.66_1.00_0.01/d86b59_fda60dc6c3cd49b0b25ad86e2f574ce5~mv2.webp" id="189" name="Google Shape;189;p30"/>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0" name="Google Shape;190;p30"/>
          <p:cNvSpPr txBox="1"/>
          <p:nvPr/>
        </p:nvSpPr>
        <p:spPr>
          <a:xfrm>
            <a:off x="3119963" y="974981"/>
            <a:ext cx="4176900" cy="2655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s" sz="1200">
                <a:solidFill>
                  <a:srgbClr val="24292E"/>
                </a:solidFill>
              </a:rPr>
              <a:t>CSS</a:t>
            </a:r>
            <a:r>
              <a:rPr lang="es" sz="1200">
                <a:solidFill>
                  <a:srgbClr val="24292E"/>
                </a:solidFill>
              </a:rPr>
              <a:t> es un lenguaje de hojas de estilos para controlar el aspecto de los documentos html.</a:t>
            </a:r>
            <a:endParaRPr sz="1200">
              <a:solidFill>
                <a:srgbClr val="24292E"/>
              </a:solidFill>
            </a:endParaRPr>
          </a:p>
          <a:p>
            <a:pPr indent="0" lvl="0" marL="0" rtl="0" algn="l">
              <a:lnSpc>
                <a:spcPct val="115000"/>
              </a:lnSpc>
              <a:spcBef>
                <a:spcPts val="900"/>
              </a:spcBef>
              <a:spcAft>
                <a:spcPts val="0"/>
              </a:spcAft>
              <a:buNone/>
            </a:pPr>
            <a:r>
              <a:rPr lang="es" sz="1200">
                <a:solidFill>
                  <a:srgbClr val="000000"/>
                </a:solidFill>
              </a:rPr>
              <a:t>Con css podremos manipular los estilos de las etiquetas html, de esta manera podremos crear diseños desde el código.</a:t>
            </a:r>
            <a:endParaRPr sz="1200"/>
          </a:p>
        </p:txBody>
      </p:sp>
      <p:pic>
        <p:nvPicPr>
          <p:cNvPr id="191" name="Google Shape;191;p30"/>
          <p:cNvPicPr preferRelativeResize="0"/>
          <p:nvPr/>
        </p:nvPicPr>
        <p:blipFill>
          <a:blip r:embed="rId5">
            <a:alphaModFix/>
          </a:blip>
          <a:stretch>
            <a:fillRect/>
          </a:stretch>
        </p:blipFill>
        <p:spPr>
          <a:xfrm>
            <a:off x="671438" y="1490756"/>
            <a:ext cx="1728788" cy="2422658"/>
          </a:xfrm>
          <a:prstGeom prst="rect">
            <a:avLst/>
          </a:prstGeom>
          <a:noFill/>
          <a:ln>
            <a:noFill/>
          </a:ln>
        </p:spPr>
      </p:pic>
      <p:pic>
        <p:nvPicPr>
          <p:cNvPr id="192" name="Google Shape;192;p30"/>
          <p:cNvPicPr preferRelativeResize="0"/>
          <p:nvPr/>
        </p:nvPicPr>
        <p:blipFill>
          <a:blip r:embed="rId6">
            <a:alphaModFix/>
          </a:blip>
          <a:stretch>
            <a:fillRect/>
          </a:stretch>
        </p:blipFill>
        <p:spPr>
          <a:xfrm>
            <a:off x="3216150" y="2390456"/>
            <a:ext cx="3292689" cy="2176763"/>
          </a:xfrm>
          <a:prstGeom prst="rect">
            <a:avLst/>
          </a:prstGeom>
          <a:noFill/>
          <a:ln>
            <a:noFill/>
          </a:ln>
        </p:spPr>
      </p:pic>
      <p:pic>
        <p:nvPicPr>
          <p:cNvPr id="193" name="Google Shape;193;p30"/>
          <p:cNvPicPr preferRelativeResize="0"/>
          <p:nvPr/>
        </p:nvPicPr>
        <p:blipFill>
          <a:blip r:embed="rId7">
            <a:alphaModFix/>
          </a:blip>
          <a:stretch>
            <a:fillRect/>
          </a:stretch>
        </p:blipFill>
        <p:spPr>
          <a:xfrm>
            <a:off x="5761894" y="3602803"/>
            <a:ext cx="1728788" cy="9644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1"/>
          <p:cNvPicPr preferRelativeResize="0"/>
          <p:nvPr/>
        </p:nvPicPr>
        <p:blipFill rotWithShape="1">
          <a:blip r:embed="rId3">
            <a:alphaModFix/>
          </a:blip>
          <a:srcRect b="0" l="0" r="0" t="0"/>
          <a:stretch/>
        </p:blipFill>
        <p:spPr>
          <a:xfrm>
            <a:off x="7619320" y="5701594"/>
            <a:ext cx="440405" cy="271152"/>
          </a:xfrm>
          <a:prstGeom prst="rect">
            <a:avLst/>
          </a:prstGeom>
          <a:noFill/>
          <a:ln>
            <a:noFill/>
          </a:ln>
        </p:spPr>
      </p:pic>
      <p:pic>
        <p:nvPicPr>
          <p:cNvPr id="199" name="Google Shape;199;p31"/>
          <p:cNvPicPr preferRelativeResize="0"/>
          <p:nvPr/>
        </p:nvPicPr>
        <p:blipFill rotWithShape="1">
          <a:blip r:embed="rId4">
            <a:alphaModFix/>
          </a:blip>
          <a:srcRect b="0" l="0" r="0" t="0"/>
          <a:stretch/>
        </p:blipFill>
        <p:spPr>
          <a:xfrm>
            <a:off x="9244" y="5953"/>
            <a:ext cx="9134755" cy="5143497"/>
          </a:xfrm>
          <a:prstGeom prst="rect">
            <a:avLst/>
          </a:prstGeom>
          <a:noFill/>
          <a:ln>
            <a:noFill/>
          </a:ln>
        </p:spPr>
      </p:pic>
      <p:sp>
        <p:nvSpPr>
          <p:cNvPr descr="https://static.wixstatic.com/media/d86b59_fda60dc6c3cd49b0b25ad86e2f574ce5~mv2.png/v1/fill/w_53,h_62,al_c,q_80,usm_0.66_1.00_0.01/d86b59_fda60dc6c3cd49b0b25ad86e2f574ce5~mv2.webp" id="200" name="Google Shape;200;p31"/>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1" name="Google Shape;201;p31"/>
          <p:cNvSpPr txBox="1"/>
          <p:nvPr/>
        </p:nvSpPr>
        <p:spPr>
          <a:xfrm>
            <a:off x="3219150" y="866831"/>
            <a:ext cx="4176900" cy="26559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900"/>
              </a:spcAft>
              <a:buNone/>
            </a:pPr>
            <a:r>
              <a:rPr b="1" lang="es" sz="1200">
                <a:solidFill>
                  <a:srgbClr val="24292E"/>
                </a:solidFill>
              </a:rPr>
              <a:t>Javascript</a:t>
            </a:r>
            <a:r>
              <a:rPr lang="es" sz="1200">
                <a:solidFill>
                  <a:srgbClr val="24292E"/>
                </a:solidFill>
              </a:rPr>
              <a:t> es un lenguaje de programación que nos ayudará a manipular de manera dinámica nuestra aplicación web.  De esta manera podremos agregar, quitar, editar, eliminar elementos a nuestra disposición. A través de este lenguaje podremos manejar comportamientos basados en eventos del usuario(click, hover, etc)</a:t>
            </a:r>
            <a:endParaRPr sz="1200"/>
          </a:p>
        </p:txBody>
      </p:sp>
      <p:pic>
        <p:nvPicPr>
          <p:cNvPr id="202" name="Google Shape;202;p31"/>
          <p:cNvPicPr preferRelativeResize="0"/>
          <p:nvPr/>
        </p:nvPicPr>
        <p:blipFill>
          <a:blip r:embed="rId5">
            <a:alphaModFix/>
          </a:blip>
          <a:stretch>
            <a:fillRect/>
          </a:stretch>
        </p:blipFill>
        <p:spPr>
          <a:xfrm>
            <a:off x="647325" y="1610813"/>
            <a:ext cx="1854769" cy="1854769"/>
          </a:xfrm>
          <a:prstGeom prst="rect">
            <a:avLst/>
          </a:prstGeom>
          <a:noFill/>
          <a:ln>
            <a:noFill/>
          </a:ln>
        </p:spPr>
      </p:pic>
      <p:pic>
        <p:nvPicPr>
          <p:cNvPr id="203" name="Google Shape;203;p31"/>
          <p:cNvPicPr preferRelativeResize="0"/>
          <p:nvPr/>
        </p:nvPicPr>
        <p:blipFill>
          <a:blip r:embed="rId6">
            <a:alphaModFix/>
          </a:blip>
          <a:stretch>
            <a:fillRect/>
          </a:stretch>
        </p:blipFill>
        <p:spPr>
          <a:xfrm>
            <a:off x="3276300" y="2678025"/>
            <a:ext cx="4216513" cy="18547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2"/>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209" name="Google Shape;209;p32"/>
          <p:cNvSpPr txBox="1"/>
          <p:nvPr/>
        </p:nvSpPr>
        <p:spPr>
          <a:xfrm>
            <a:off x="240200" y="836550"/>
            <a:ext cx="85725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Què es Internet ?</a:t>
            </a:r>
            <a:endParaRPr sz="2400"/>
          </a:p>
        </p:txBody>
      </p:sp>
      <p:sp>
        <p:nvSpPr>
          <p:cNvPr id="210" name="Google Shape;210;p32"/>
          <p:cNvSpPr txBox="1"/>
          <p:nvPr/>
        </p:nvSpPr>
        <p:spPr>
          <a:xfrm>
            <a:off x="231925" y="1590250"/>
            <a:ext cx="4273800" cy="338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500"/>
              </a:spcBef>
              <a:spcAft>
                <a:spcPts val="0"/>
              </a:spcAft>
              <a:buClr>
                <a:schemeClr val="dk1"/>
              </a:buClr>
              <a:buSzPts val="1100"/>
              <a:buFont typeface="Arial"/>
              <a:buNone/>
            </a:pPr>
            <a:r>
              <a:rPr b="1" lang="es" sz="1000">
                <a:solidFill>
                  <a:srgbClr val="434343"/>
                </a:solidFill>
                <a:highlight>
                  <a:srgbClr val="FFFFFF"/>
                </a:highlight>
                <a:latin typeface="Roboto"/>
                <a:ea typeface="Roboto"/>
                <a:cs typeface="Roboto"/>
                <a:sym typeface="Roboto"/>
              </a:rPr>
              <a:t>Internet</a:t>
            </a:r>
            <a:r>
              <a:rPr lang="es" sz="1000">
                <a:solidFill>
                  <a:srgbClr val="434343"/>
                </a:solidFill>
                <a:highlight>
                  <a:srgbClr val="FFFFFF"/>
                </a:highlight>
                <a:latin typeface="Roboto"/>
                <a:ea typeface="Roboto"/>
                <a:cs typeface="Roboto"/>
                <a:sym typeface="Roboto"/>
              </a:rPr>
              <a:t> (</a:t>
            </a:r>
            <a:r>
              <a:rPr b="1" lang="es" sz="1000">
                <a:solidFill>
                  <a:srgbClr val="434343"/>
                </a:solidFill>
                <a:highlight>
                  <a:srgbClr val="FFFFFF"/>
                </a:highlight>
                <a:latin typeface="Roboto"/>
                <a:ea typeface="Roboto"/>
                <a:cs typeface="Roboto"/>
                <a:sym typeface="Roboto"/>
              </a:rPr>
              <a:t>el internet</a:t>
            </a:r>
            <a:r>
              <a:rPr lang="es" sz="1000">
                <a:solidFill>
                  <a:srgbClr val="434343"/>
                </a:solidFill>
                <a:highlight>
                  <a:srgbClr val="FFFFFF"/>
                </a:highlight>
                <a:latin typeface="Roboto"/>
                <a:ea typeface="Roboto"/>
                <a:cs typeface="Roboto"/>
                <a:sym typeface="Roboto"/>
              </a:rPr>
              <a:t> o, también, </a:t>
            </a:r>
            <a:r>
              <a:rPr b="1" lang="es" sz="1000">
                <a:solidFill>
                  <a:srgbClr val="434343"/>
                </a:solidFill>
                <a:highlight>
                  <a:srgbClr val="FFFFFF"/>
                </a:highlight>
                <a:latin typeface="Roboto"/>
                <a:ea typeface="Roboto"/>
                <a:cs typeface="Roboto"/>
                <a:sym typeface="Roboto"/>
              </a:rPr>
              <a:t>la internet</a:t>
            </a:r>
            <a:r>
              <a:rPr lang="es" sz="1000">
                <a:solidFill>
                  <a:srgbClr val="434343"/>
                </a:solidFill>
                <a:highlight>
                  <a:srgbClr val="FFFFFF"/>
                </a:highlight>
                <a:latin typeface="Roboto"/>
                <a:ea typeface="Roboto"/>
                <a:cs typeface="Roboto"/>
                <a:sym typeface="Roboto"/>
              </a:rPr>
              <a:t>)</a:t>
            </a:r>
            <a:r>
              <a:rPr baseline="30000" lang="es" sz="1000">
                <a:solidFill>
                  <a:srgbClr val="434343"/>
                </a:solidFill>
                <a:highlight>
                  <a:srgbClr val="FFFFFF"/>
                </a:highlight>
                <a:uFill>
                  <a:noFill/>
                </a:uFill>
                <a:latin typeface="Roboto"/>
                <a:ea typeface="Roboto"/>
                <a:cs typeface="Roboto"/>
                <a:sym typeface="Roboto"/>
                <a:hlinkClick r:id="rId4">
                  <a:extLst>
                    <a:ext uri="{A12FA001-AC4F-418D-AE19-62706E023703}">
                      <ahyp:hlinkClr val="tx"/>
                    </a:ext>
                  </a:extLst>
                </a:hlinkClick>
              </a:rPr>
              <a:t>3</a:t>
            </a:r>
            <a:r>
              <a:rPr lang="es" sz="1000">
                <a:solidFill>
                  <a:srgbClr val="434343"/>
                </a:solidFill>
                <a:highlight>
                  <a:srgbClr val="FFFFFF"/>
                </a:highlight>
                <a:latin typeface="Roboto"/>
                <a:ea typeface="Roboto"/>
                <a:cs typeface="Roboto"/>
                <a:sym typeface="Roboto"/>
              </a:rPr>
              <a:t>​ es un conjunto descentralizado de </a:t>
            </a:r>
            <a:r>
              <a:rPr lang="es" sz="1000">
                <a:solidFill>
                  <a:srgbClr val="434343"/>
                </a:solidFill>
                <a:highlight>
                  <a:srgbClr val="FFFFFF"/>
                </a:highlight>
                <a:uFill>
                  <a:noFill/>
                </a:uFill>
                <a:latin typeface="Roboto"/>
                <a:ea typeface="Roboto"/>
                <a:cs typeface="Roboto"/>
                <a:sym typeface="Roboto"/>
                <a:hlinkClick r:id="rId5">
                  <a:extLst>
                    <a:ext uri="{A12FA001-AC4F-418D-AE19-62706E023703}">
                      <ahyp:hlinkClr val="tx"/>
                    </a:ext>
                  </a:extLst>
                </a:hlinkClick>
              </a:rPr>
              <a:t>redes de comunicación</a:t>
            </a:r>
            <a:r>
              <a:rPr lang="es" sz="1000">
                <a:solidFill>
                  <a:srgbClr val="434343"/>
                </a:solidFill>
                <a:highlight>
                  <a:srgbClr val="FFFFFF"/>
                </a:highlight>
                <a:latin typeface="Roboto"/>
                <a:ea typeface="Roboto"/>
                <a:cs typeface="Roboto"/>
                <a:sym typeface="Roboto"/>
              </a:rPr>
              <a:t> interconectadas que utilizan la familia de </a:t>
            </a:r>
            <a:r>
              <a:rPr lang="es" sz="1000">
                <a:solidFill>
                  <a:srgbClr val="434343"/>
                </a:solidFill>
                <a:highlight>
                  <a:srgbClr val="FFFFFF"/>
                </a:highlight>
                <a:uFill>
                  <a:noFill/>
                </a:uFill>
                <a:latin typeface="Roboto"/>
                <a:ea typeface="Roboto"/>
                <a:cs typeface="Roboto"/>
                <a:sym typeface="Roboto"/>
                <a:hlinkClick r:id="rId6">
                  <a:extLst>
                    <a:ext uri="{A12FA001-AC4F-418D-AE19-62706E023703}">
                      <ahyp:hlinkClr val="tx"/>
                    </a:ext>
                  </a:extLst>
                </a:hlinkClick>
              </a:rPr>
              <a:t>protocolos</a:t>
            </a:r>
            <a:r>
              <a:rPr lang="es" sz="1000">
                <a:solidFill>
                  <a:srgbClr val="434343"/>
                </a:solidFill>
                <a:highlight>
                  <a:srgbClr val="FFFFFF"/>
                </a:highlight>
                <a:latin typeface="Roboto"/>
                <a:ea typeface="Roboto"/>
                <a:cs typeface="Roboto"/>
                <a:sym typeface="Roboto"/>
              </a:rPr>
              <a:t> </a:t>
            </a:r>
            <a:r>
              <a:rPr lang="es" sz="1000">
                <a:solidFill>
                  <a:srgbClr val="434343"/>
                </a:solidFill>
                <a:highlight>
                  <a:srgbClr val="FFFFFF"/>
                </a:highlight>
                <a:uFill>
                  <a:noFill/>
                </a:uFill>
                <a:latin typeface="Roboto"/>
                <a:ea typeface="Roboto"/>
                <a:cs typeface="Roboto"/>
                <a:sym typeface="Roboto"/>
                <a:hlinkClick r:id="rId7">
                  <a:extLst>
                    <a:ext uri="{A12FA001-AC4F-418D-AE19-62706E023703}">
                      <ahyp:hlinkClr val="tx"/>
                    </a:ext>
                  </a:extLst>
                </a:hlinkClick>
              </a:rPr>
              <a:t>TCP/IP</a:t>
            </a:r>
            <a:r>
              <a:rPr lang="es" sz="1000">
                <a:solidFill>
                  <a:srgbClr val="434343"/>
                </a:solidFill>
                <a:highlight>
                  <a:srgbClr val="FFFFFF"/>
                </a:highlight>
                <a:latin typeface="Roboto"/>
                <a:ea typeface="Roboto"/>
                <a:cs typeface="Roboto"/>
                <a:sym typeface="Roboto"/>
              </a:rPr>
              <a:t>, Sus orígenes se remontan a </a:t>
            </a:r>
            <a:r>
              <a:rPr lang="es" sz="1000">
                <a:solidFill>
                  <a:srgbClr val="434343"/>
                </a:solidFill>
                <a:highlight>
                  <a:srgbClr val="FFFFFF"/>
                </a:highlight>
                <a:uFill>
                  <a:noFill/>
                </a:uFill>
                <a:latin typeface="Roboto"/>
                <a:ea typeface="Roboto"/>
                <a:cs typeface="Roboto"/>
                <a:sym typeface="Roboto"/>
                <a:hlinkClick r:id="rId8">
                  <a:extLst>
                    <a:ext uri="{A12FA001-AC4F-418D-AE19-62706E023703}">
                      <ahyp:hlinkClr val="tx"/>
                    </a:ext>
                  </a:extLst>
                </a:hlinkClick>
              </a:rPr>
              <a:t>1969</a:t>
            </a:r>
            <a:r>
              <a:rPr lang="es" sz="1000">
                <a:solidFill>
                  <a:srgbClr val="434343"/>
                </a:solidFill>
                <a:highlight>
                  <a:srgbClr val="FFFFFF"/>
                </a:highlight>
                <a:latin typeface="Roboto"/>
                <a:ea typeface="Roboto"/>
                <a:cs typeface="Roboto"/>
                <a:sym typeface="Roboto"/>
              </a:rPr>
              <a:t>, cuando se estableció la primera conexión de </a:t>
            </a:r>
            <a:r>
              <a:rPr lang="es" sz="1000">
                <a:solidFill>
                  <a:srgbClr val="434343"/>
                </a:solidFill>
                <a:highlight>
                  <a:srgbClr val="FFFFFF"/>
                </a:highlight>
                <a:uFill>
                  <a:noFill/>
                </a:uFill>
                <a:latin typeface="Roboto"/>
                <a:ea typeface="Roboto"/>
                <a:cs typeface="Roboto"/>
                <a:sym typeface="Roboto"/>
                <a:hlinkClick r:id="rId9">
                  <a:extLst>
                    <a:ext uri="{A12FA001-AC4F-418D-AE19-62706E023703}">
                      <ahyp:hlinkClr val="tx"/>
                    </a:ext>
                  </a:extLst>
                </a:hlinkClick>
              </a:rPr>
              <a:t>computadoras</a:t>
            </a:r>
            <a:r>
              <a:rPr lang="es" sz="1000">
                <a:solidFill>
                  <a:srgbClr val="434343"/>
                </a:solidFill>
                <a:highlight>
                  <a:srgbClr val="FFFFFF"/>
                </a:highlight>
                <a:latin typeface="Roboto"/>
                <a:ea typeface="Roboto"/>
                <a:cs typeface="Roboto"/>
                <a:sym typeface="Roboto"/>
              </a:rPr>
              <a:t>, conocida como </a:t>
            </a:r>
            <a:r>
              <a:rPr lang="es" sz="1000">
                <a:solidFill>
                  <a:srgbClr val="434343"/>
                </a:solidFill>
                <a:highlight>
                  <a:srgbClr val="FFFFFF"/>
                </a:highlight>
                <a:uFill>
                  <a:noFill/>
                </a:uFill>
                <a:latin typeface="Roboto"/>
                <a:ea typeface="Roboto"/>
                <a:cs typeface="Roboto"/>
                <a:sym typeface="Roboto"/>
                <a:hlinkClick r:id="rId10">
                  <a:extLst>
                    <a:ext uri="{A12FA001-AC4F-418D-AE19-62706E023703}">
                      <ahyp:hlinkClr val="tx"/>
                    </a:ext>
                  </a:extLst>
                </a:hlinkClick>
              </a:rPr>
              <a:t>ARPANET</a:t>
            </a:r>
            <a:r>
              <a:rPr lang="es" sz="1000">
                <a:solidFill>
                  <a:srgbClr val="434343"/>
                </a:solidFill>
                <a:highlight>
                  <a:srgbClr val="FFFFFF"/>
                </a:highlight>
                <a:latin typeface="Roboto"/>
                <a:ea typeface="Roboto"/>
                <a:cs typeface="Roboto"/>
                <a:sym typeface="Roboto"/>
              </a:rPr>
              <a:t>, entre tres universidades en </a:t>
            </a:r>
            <a:r>
              <a:rPr lang="es" sz="1000">
                <a:solidFill>
                  <a:srgbClr val="434343"/>
                </a:solidFill>
                <a:highlight>
                  <a:srgbClr val="FFFFFF"/>
                </a:highlight>
                <a:uFill>
                  <a:noFill/>
                </a:uFill>
                <a:latin typeface="Roboto"/>
                <a:ea typeface="Roboto"/>
                <a:cs typeface="Roboto"/>
                <a:sym typeface="Roboto"/>
                <a:hlinkClick r:id="rId11">
                  <a:extLst>
                    <a:ext uri="{A12FA001-AC4F-418D-AE19-62706E023703}">
                      <ahyp:hlinkClr val="tx"/>
                    </a:ext>
                  </a:extLst>
                </a:hlinkClick>
              </a:rPr>
              <a:t>California</a:t>
            </a:r>
            <a:r>
              <a:rPr lang="es" sz="1000">
                <a:solidFill>
                  <a:srgbClr val="434343"/>
                </a:solidFill>
                <a:highlight>
                  <a:srgbClr val="FFFFFF"/>
                </a:highlight>
                <a:latin typeface="Roboto"/>
                <a:ea typeface="Roboto"/>
                <a:cs typeface="Roboto"/>
                <a:sym typeface="Roboto"/>
              </a:rPr>
              <a:t> (</a:t>
            </a:r>
            <a:r>
              <a:rPr lang="es" sz="1000">
                <a:solidFill>
                  <a:srgbClr val="434343"/>
                </a:solidFill>
                <a:highlight>
                  <a:srgbClr val="FFFFFF"/>
                </a:highlight>
                <a:uFill>
                  <a:noFill/>
                </a:uFill>
                <a:latin typeface="Roboto"/>
                <a:ea typeface="Roboto"/>
                <a:cs typeface="Roboto"/>
                <a:sym typeface="Roboto"/>
                <a:hlinkClick r:id="rId12">
                  <a:extLst>
                    <a:ext uri="{A12FA001-AC4F-418D-AE19-62706E023703}">
                      <ahyp:hlinkClr val="tx"/>
                    </a:ext>
                  </a:extLst>
                </a:hlinkClick>
              </a:rPr>
              <a:t>Estados Unidos</a:t>
            </a:r>
            <a:r>
              <a:rPr lang="es" sz="1000">
                <a:solidFill>
                  <a:srgbClr val="434343"/>
                </a:solidFill>
                <a:highlight>
                  <a:srgbClr val="FFFFFF"/>
                </a:highlight>
                <a:latin typeface="Roboto"/>
                <a:ea typeface="Roboto"/>
                <a:cs typeface="Roboto"/>
                <a:sym typeface="Roboto"/>
              </a:rPr>
              <a:t>).</a:t>
            </a:r>
            <a:endParaRPr sz="1000">
              <a:solidFill>
                <a:srgbClr val="434343"/>
              </a:solidFill>
              <a:highlight>
                <a:srgbClr val="FFFFFF"/>
              </a:highlight>
              <a:latin typeface="Roboto"/>
              <a:ea typeface="Roboto"/>
              <a:cs typeface="Roboto"/>
              <a:sym typeface="Roboto"/>
            </a:endParaRPr>
          </a:p>
          <a:p>
            <a:pPr indent="0" lvl="0" marL="0" rtl="0" algn="l">
              <a:lnSpc>
                <a:spcPct val="150000"/>
              </a:lnSpc>
              <a:spcBef>
                <a:spcPts val="500"/>
              </a:spcBef>
              <a:spcAft>
                <a:spcPts val="0"/>
              </a:spcAft>
              <a:buClr>
                <a:schemeClr val="dk1"/>
              </a:buClr>
              <a:buSzPts val="1100"/>
              <a:buFont typeface="Arial"/>
              <a:buNone/>
            </a:pPr>
            <a:r>
              <a:rPr lang="es" sz="1000">
                <a:solidFill>
                  <a:srgbClr val="434343"/>
                </a:solidFill>
                <a:highlight>
                  <a:srgbClr val="FFFFFF"/>
                </a:highlight>
                <a:latin typeface="Roboto"/>
                <a:ea typeface="Roboto"/>
                <a:cs typeface="Roboto"/>
                <a:sym typeface="Roboto"/>
              </a:rPr>
              <a:t>Uno de los servicios que más éxito ha tenido en internet ha sido la </a:t>
            </a:r>
            <a:r>
              <a:rPr lang="es" sz="1000">
                <a:solidFill>
                  <a:srgbClr val="434343"/>
                </a:solidFill>
                <a:highlight>
                  <a:srgbClr val="FFFFFF"/>
                </a:highlight>
                <a:uFill>
                  <a:noFill/>
                </a:uFill>
                <a:latin typeface="Roboto"/>
                <a:ea typeface="Roboto"/>
                <a:cs typeface="Roboto"/>
                <a:sym typeface="Roboto"/>
                <a:hlinkClick r:id="rId13">
                  <a:extLst>
                    <a:ext uri="{A12FA001-AC4F-418D-AE19-62706E023703}">
                      <ahyp:hlinkClr val="tx"/>
                    </a:ext>
                  </a:extLst>
                </a:hlinkClick>
              </a:rPr>
              <a:t>World Wide Web</a:t>
            </a:r>
            <a:r>
              <a:rPr lang="es" sz="1000">
                <a:solidFill>
                  <a:srgbClr val="434343"/>
                </a:solidFill>
                <a:highlight>
                  <a:srgbClr val="FFFFFF"/>
                </a:highlight>
                <a:latin typeface="Roboto"/>
                <a:ea typeface="Roboto"/>
                <a:cs typeface="Roboto"/>
                <a:sym typeface="Roboto"/>
              </a:rPr>
              <a:t> (WWW o la Web), hasta tal punto que es habitual la confusión entre ambos términos. La WWW es un conjunto de protocolos que permite, de forma sencilla, la consulta remota de archivos de </a:t>
            </a:r>
            <a:r>
              <a:rPr lang="es" sz="1000">
                <a:solidFill>
                  <a:srgbClr val="434343"/>
                </a:solidFill>
                <a:highlight>
                  <a:srgbClr val="FFFFFF"/>
                </a:highlight>
                <a:uFill>
                  <a:noFill/>
                </a:uFill>
                <a:latin typeface="Roboto"/>
                <a:ea typeface="Roboto"/>
                <a:cs typeface="Roboto"/>
                <a:sym typeface="Roboto"/>
                <a:hlinkClick r:id="rId14">
                  <a:extLst>
                    <a:ext uri="{A12FA001-AC4F-418D-AE19-62706E023703}">
                      <ahyp:hlinkClr val="tx"/>
                    </a:ext>
                  </a:extLst>
                </a:hlinkClick>
              </a:rPr>
              <a:t>hipertexto</a:t>
            </a:r>
            <a:r>
              <a:rPr lang="es" sz="1000">
                <a:solidFill>
                  <a:srgbClr val="434343"/>
                </a:solidFill>
                <a:highlight>
                  <a:srgbClr val="FFFFFF"/>
                </a:highlight>
                <a:latin typeface="Roboto"/>
                <a:ea typeface="Roboto"/>
                <a:cs typeface="Roboto"/>
                <a:sym typeface="Roboto"/>
              </a:rPr>
              <a:t>. Esta fue un desarrollo posterior (</a:t>
            </a:r>
            <a:r>
              <a:rPr lang="es" sz="1000">
                <a:solidFill>
                  <a:srgbClr val="434343"/>
                </a:solidFill>
                <a:highlight>
                  <a:srgbClr val="FFFFFF"/>
                </a:highlight>
                <a:uFill>
                  <a:noFill/>
                </a:uFill>
                <a:latin typeface="Roboto"/>
                <a:ea typeface="Roboto"/>
                <a:cs typeface="Roboto"/>
                <a:sym typeface="Roboto"/>
                <a:hlinkClick r:id="rId15">
                  <a:extLst>
                    <a:ext uri="{A12FA001-AC4F-418D-AE19-62706E023703}">
                      <ahyp:hlinkClr val="tx"/>
                    </a:ext>
                  </a:extLst>
                </a:hlinkClick>
              </a:rPr>
              <a:t>1990</a:t>
            </a:r>
            <a:r>
              <a:rPr lang="es" sz="1000">
                <a:solidFill>
                  <a:srgbClr val="434343"/>
                </a:solidFill>
                <a:highlight>
                  <a:srgbClr val="FFFFFF"/>
                </a:highlight>
                <a:latin typeface="Roboto"/>
                <a:ea typeface="Roboto"/>
                <a:cs typeface="Roboto"/>
                <a:sym typeface="Roboto"/>
              </a:rPr>
              <a:t>) y utiliza internet como </a:t>
            </a:r>
            <a:r>
              <a:rPr lang="es" sz="1000">
                <a:solidFill>
                  <a:srgbClr val="434343"/>
                </a:solidFill>
                <a:highlight>
                  <a:srgbClr val="FFFFFF"/>
                </a:highlight>
                <a:uFill>
                  <a:noFill/>
                </a:uFill>
                <a:latin typeface="Roboto"/>
                <a:ea typeface="Roboto"/>
                <a:cs typeface="Roboto"/>
                <a:sym typeface="Roboto"/>
                <a:hlinkClick r:id="rId16">
                  <a:extLst>
                    <a:ext uri="{A12FA001-AC4F-418D-AE19-62706E023703}">
                      <ahyp:hlinkClr val="tx"/>
                    </a:ext>
                  </a:extLst>
                </a:hlinkClick>
              </a:rPr>
              <a:t>medio de transmisión</a:t>
            </a:r>
            <a:r>
              <a:rPr lang="es" sz="1000">
                <a:solidFill>
                  <a:srgbClr val="434343"/>
                </a:solidFill>
                <a:highlight>
                  <a:srgbClr val="FFFFFF"/>
                </a:highlight>
                <a:latin typeface="Roboto"/>
                <a:ea typeface="Roboto"/>
                <a:cs typeface="Roboto"/>
                <a:sym typeface="Roboto"/>
              </a:rPr>
              <a:t>.</a:t>
            </a:r>
            <a:r>
              <a:rPr baseline="30000" lang="es" sz="1000">
                <a:solidFill>
                  <a:srgbClr val="434343"/>
                </a:solidFill>
                <a:highlight>
                  <a:srgbClr val="FFFFFF"/>
                </a:highlight>
                <a:uFill>
                  <a:noFill/>
                </a:uFill>
                <a:latin typeface="Roboto"/>
                <a:ea typeface="Roboto"/>
                <a:cs typeface="Roboto"/>
                <a:sym typeface="Roboto"/>
                <a:hlinkClick r:id="rId17">
                  <a:extLst>
                    <a:ext uri="{A12FA001-AC4F-418D-AE19-62706E023703}">
                      <ahyp:hlinkClr val="tx"/>
                    </a:ext>
                  </a:extLst>
                </a:hlinkClick>
              </a:rPr>
              <a:t>4</a:t>
            </a:r>
            <a:r>
              <a:rPr lang="es" sz="1000">
                <a:solidFill>
                  <a:srgbClr val="434343"/>
                </a:solidFill>
                <a:highlight>
                  <a:srgbClr val="FFFFFF"/>
                </a:highlight>
                <a:latin typeface="Roboto"/>
                <a:ea typeface="Roboto"/>
                <a:cs typeface="Roboto"/>
                <a:sym typeface="Roboto"/>
              </a:rPr>
              <a:t>​</a:t>
            </a:r>
            <a:endParaRPr sz="1000">
              <a:solidFill>
                <a:srgbClr val="434343"/>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pic>
        <p:nvPicPr>
          <p:cNvPr id="211" name="Google Shape;211;p32"/>
          <p:cNvPicPr preferRelativeResize="0"/>
          <p:nvPr/>
        </p:nvPicPr>
        <p:blipFill>
          <a:blip r:embed="rId18">
            <a:alphaModFix/>
          </a:blip>
          <a:stretch>
            <a:fillRect/>
          </a:stretch>
        </p:blipFill>
        <p:spPr>
          <a:xfrm>
            <a:off x="4795625" y="1024001"/>
            <a:ext cx="3722199" cy="1956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3"/>
          <p:cNvPicPr preferRelativeResize="0"/>
          <p:nvPr/>
        </p:nvPicPr>
        <p:blipFill>
          <a:blip r:embed="rId3">
            <a:alphaModFix/>
          </a:blip>
          <a:stretch>
            <a:fillRect/>
          </a:stretch>
        </p:blipFill>
        <p:spPr>
          <a:xfrm>
            <a:off x="167325" y="51600"/>
            <a:ext cx="1419225" cy="542925"/>
          </a:xfrm>
          <a:prstGeom prst="rect">
            <a:avLst/>
          </a:prstGeom>
          <a:noFill/>
          <a:ln>
            <a:noFill/>
          </a:ln>
        </p:spPr>
      </p:pic>
      <p:sp>
        <p:nvSpPr>
          <p:cNvPr id="217" name="Google Shape;217;p33"/>
          <p:cNvSpPr txBox="1"/>
          <p:nvPr/>
        </p:nvSpPr>
        <p:spPr>
          <a:xfrm>
            <a:off x="240200" y="836550"/>
            <a:ext cx="85725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Què es la web ?</a:t>
            </a:r>
            <a:endParaRPr sz="2400"/>
          </a:p>
        </p:txBody>
      </p:sp>
      <p:sp>
        <p:nvSpPr>
          <p:cNvPr id="218" name="Google Shape;218;p33"/>
          <p:cNvSpPr txBox="1"/>
          <p:nvPr/>
        </p:nvSpPr>
        <p:spPr>
          <a:xfrm>
            <a:off x="231925" y="1590250"/>
            <a:ext cx="3760200" cy="338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500"/>
              </a:spcBef>
              <a:spcAft>
                <a:spcPts val="0"/>
              </a:spcAft>
              <a:buNone/>
            </a:pPr>
            <a:r>
              <a:rPr lang="es" sz="1000">
                <a:solidFill>
                  <a:srgbClr val="434343"/>
                </a:solidFill>
                <a:highlight>
                  <a:srgbClr val="FFFFFF"/>
                </a:highlight>
                <a:latin typeface="Roboto"/>
                <a:ea typeface="Roboto"/>
                <a:cs typeface="Roboto"/>
                <a:sym typeface="Roboto"/>
              </a:rPr>
              <a:t>En </a:t>
            </a:r>
            <a:r>
              <a:rPr lang="es" sz="1000">
                <a:solidFill>
                  <a:srgbClr val="434343"/>
                </a:solidFill>
                <a:highlight>
                  <a:srgbClr val="FFFFFF"/>
                </a:highlight>
                <a:uFill>
                  <a:noFill/>
                </a:uFill>
                <a:latin typeface="Roboto"/>
                <a:ea typeface="Roboto"/>
                <a:cs typeface="Roboto"/>
                <a:sym typeface="Roboto"/>
                <a:hlinkClick r:id="rId4">
                  <a:extLst>
                    <a:ext uri="{A12FA001-AC4F-418D-AE19-62706E023703}">
                      <ahyp:hlinkClr val="tx"/>
                    </a:ext>
                  </a:extLst>
                </a:hlinkClick>
              </a:rPr>
              <a:t>informática</a:t>
            </a:r>
            <a:r>
              <a:rPr lang="es" sz="1000">
                <a:solidFill>
                  <a:srgbClr val="434343"/>
                </a:solidFill>
                <a:highlight>
                  <a:srgbClr val="FFFFFF"/>
                </a:highlight>
                <a:latin typeface="Roboto"/>
                <a:ea typeface="Roboto"/>
                <a:cs typeface="Roboto"/>
                <a:sym typeface="Roboto"/>
              </a:rPr>
              <a:t>, la </a:t>
            </a:r>
            <a:r>
              <a:rPr b="1" lang="es" sz="1000">
                <a:solidFill>
                  <a:srgbClr val="434343"/>
                </a:solidFill>
                <a:highlight>
                  <a:srgbClr val="FFFFFF"/>
                </a:highlight>
                <a:latin typeface="Roboto"/>
                <a:ea typeface="Roboto"/>
                <a:cs typeface="Roboto"/>
                <a:sym typeface="Roboto"/>
              </a:rPr>
              <a:t>World Wide Web</a:t>
            </a:r>
            <a:r>
              <a:rPr lang="es" sz="1000">
                <a:solidFill>
                  <a:srgbClr val="434343"/>
                </a:solidFill>
                <a:highlight>
                  <a:srgbClr val="FFFFFF"/>
                </a:highlight>
                <a:latin typeface="Roboto"/>
                <a:ea typeface="Roboto"/>
                <a:cs typeface="Roboto"/>
                <a:sym typeface="Roboto"/>
              </a:rPr>
              <a:t> (</a:t>
            </a:r>
            <a:r>
              <a:rPr b="1" lang="es" sz="1000">
                <a:solidFill>
                  <a:srgbClr val="434343"/>
                </a:solidFill>
                <a:highlight>
                  <a:srgbClr val="FFFFFF"/>
                </a:highlight>
                <a:latin typeface="Roboto"/>
                <a:ea typeface="Roboto"/>
                <a:cs typeface="Roboto"/>
                <a:sym typeface="Roboto"/>
              </a:rPr>
              <a:t>WWW</a:t>
            </a:r>
            <a:r>
              <a:rPr lang="es" sz="1000">
                <a:solidFill>
                  <a:srgbClr val="434343"/>
                </a:solidFill>
                <a:highlight>
                  <a:srgbClr val="FFFFFF"/>
                </a:highlight>
                <a:latin typeface="Roboto"/>
                <a:ea typeface="Roboto"/>
                <a:cs typeface="Roboto"/>
                <a:sym typeface="Roboto"/>
              </a:rPr>
              <a:t>) o </a:t>
            </a:r>
            <a:r>
              <a:rPr b="1" lang="es" sz="1000">
                <a:solidFill>
                  <a:srgbClr val="434343"/>
                </a:solidFill>
                <a:highlight>
                  <a:srgbClr val="FFFFFF"/>
                </a:highlight>
                <a:latin typeface="Roboto"/>
                <a:ea typeface="Roboto"/>
                <a:cs typeface="Roboto"/>
                <a:sym typeface="Roboto"/>
              </a:rPr>
              <a:t>red informática mundial</a:t>
            </a:r>
            <a:r>
              <a:rPr baseline="30000" lang="es" sz="1000">
                <a:solidFill>
                  <a:srgbClr val="434343"/>
                </a:solidFill>
                <a:highlight>
                  <a:srgbClr val="FFFFFF"/>
                </a:highlight>
                <a:uFill>
                  <a:noFill/>
                </a:uFill>
                <a:latin typeface="Roboto"/>
                <a:ea typeface="Roboto"/>
                <a:cs typeface="Roboto"/>
                <a:sym typeface="Roboto"/>
                <a:hlinkClick r:id="rId5">
                  <a:extLst>
                    <a:ext uri="{A12FA001-AC4F-418D-AE19-62706E023703}">
                      <ahyp:hlinkClr val="tx"/>
                    </a:ext>
                  </a:extLst>
                </a:hlinkClick>
              </a:rPr>
              <a:t>1</a:t>
            </a:r>
            <a:r>
              <a:rPr lang="es" sz="1000">
                <a:solidFill>
                  <a:srgbClr val="434343"/>
                </a:solidFill>
                <a:highlight>
                  <a:srgbClr val="FFFFFF"/>
                </a:highlight>
                <a:latin typeface="Roboto"/>
                <a:ea typeface="Roboto"/>
                <a:cs typeface="Roboto"/>
                <a:sym typeface="Roboto"/>
              </a:rPr>
              <a:t>​ es un </a:t>
            </a:r>
            <a:r>
              <a:rPr lang="es" sz="1000">
                <a:solidFill>
                  <a:srgbClr val="434343"/>
                </a:solidFill>
                <a:highlight>
                  <a:srgbClr val="FFFFFF"/>
                </a:highlight>
                <a:uFill>
                  <a:noFill/>
                </a:uFill>
                <a:latin typeface="Roboto"/>
                <a:ea typeface="Roboto"/>
                <a:cs typeface="Roboto"/>
                <a:sym typeface="Roboto"/>
                <a:hlinkClick r:id="rId6">
                  <a:extLst>
                    <a:ext uri="{A12FA001-AC4F-418D-AE19-62706E023703}">
                      <ahyp:hlinkClr val="tx"/>
                    </a:ext>
                  </a:extLst>
                </a:hlinkClick>
              </a:rPr>
              <a:t>sistema</a:t>
            </a:r>
            <a:r>
              <a:rPr lang="es" sz="1000">
                <a:solidFill>
                  <a:srgbClr val="434343"/>
                </a:solidFill>
                <a:highlight>
                  <a:srgbClr val="FFFFFF"/>
                </a:highlight>
                <a:latin typeface="Roboto"/>
                <a:ea typeface="Roboto"/>
                <a:cs typeface="Roboto"/>
                <a:sym typeface="Roboto"/>
              </a:rPr>
              <a:t> de distribución de documentos de </a:t>
            </a:r>
            <a:r>
              <a:rPr lang="es" sz="1000">
                <a:solidFill>
                  <a:srgbClr val="434343"/>
                </a:solidFill>
                <a:highlight>
                  <a:srgbClr val="FFFFFF"/>
                </a:highlight>
                <a:uFill>
                  <a:noFill/>
                </a:uFill>
                <a:latin typeface="Roboto"/>
                <a:ea typeface="Roboto"/>
                <a:cs typeface="Roboto"/>
                <a:sym typeface="Roboto"/>
                <a:hlinkClick r:id="rId7">
                  <a:extLst>
                    <a:ext uri="{A12FA001-AC4F-418D-AE19-62706E023703}">
                      <ahyp:hlinkClr val="tx"/>
                    </a:ext>
                  </a:extLst>
                </a:hlinkClick>
              </a:rPr>
              <a:t>hipertexto</a:t>
            </a:r>
            <a:r>
              <a:rPr lang="es" sz="1000">
                <a:solidFill>
                  <a:srgbClr val="434343"/>
                </a:solidFill>
                <a:highlight>
                  <a:srgbClr val="FFFFFF"/>
                </a:highlight>
                <a:latin typeface="Roboto"/>
                <a:ea typeface="Roboto"/>
                <a:cs typeface="Roboto"/>
                <a:sym typeface="Roboto"/>
              </a:rPr>
              <a:t> o </a:t>
            </a:r>
            <a:r>
              <a:rPr lang="es" sz="1000">
                <a:solidFill>
                  <a:srgbClr val="434343"/>
                </a:solidFill>
                <a:highlight>
                  <a:srgbClr val="FFFFFF"/>
                </a:highlight>
                <a:uFill>
                  <a:noFill/>
                </a:uFill>
                <a:latin typeface="Roboto"/>
                <a:ea typeface="Roboto"/>
                <a:cs typeface="Roboto"/>
                <a:sym typeface="Roboto"/>
                <a:hlinkClick r:id="rId8">
                  <a:extLst>
                    <a:ext uri="{A12FA001-AC4F-418D-AE19-62706E023703}">
                      <ahyp:hlinkClr val="tx"/>
                    </a:ext>
                  </a:extLst>
                </a:hlinkClick>
              </a:rPr>
              <a:t>hipermedia</a:t>
            </a:r>
            <a:r>
              <a:rPr lang="es" sz="1000">
                <a:solidFill>
                  <a:srgbClr val="434343"/>
                </a:solidFill>
                <a:highlight>
                  <a:srgbClr val="FFFFFF"/>
                </a:highlight>
                <a:latin typeface="Roboto"/>
                <a:ea typeface="Roboto"/>
                <a:cs typeface="Roboto"/>
                <a:sym typeface="Roboto"/>
              </a:rPr>
              <a:t> interconectados y accesibles a través de </a:t>
            </a:r>
            <a:r>
              <a:rPr lang="es" sz="1000">
                <a:solidFill>
                  <a:srgbClr val="434343"/>
                </a:solidFill>
                <a:highlight>
                  <a:srgbClr val="FFFFFF"/>
                </a:highlight>
                <a:uFill>
                  <a:noFill/>
                </a:uFill>
                <a:latin typeface="Roboto"/>
                <a:ea typeface="Roboto"/>
                <a:cs typeface="Roboto"/>
                <a:sym typeface="Roboto"/>
                <a:hlinkClick r:id="rId9">
                  <a:extLst>
                    <a:ext uri="{A12FA001-AC4F-418D-AE19-62706E023703}">
                      <ahyp:hlinkClr val="tx"/>
                    </a:ext>
                  </a:extLst>
                </a:hlinkClick>
              </a:rPr>
              <a:t>Internet</a:t>
            </a:r>
            <a:r>
              <a:rPr lang="es" sz="1000">
                <a:solidFill>
                  <a:srgbClr val="434343"/>
                </a:solidFill>
                <a:highlight>
                  <a:srgbClr val="FFFFFF"/>
                </a:highlight>
                <a:latin typeface="Roboto"/>
                <a:ea typeface="Roboto"/>
                <a:cs typeface="Roboto"/>
                <a:sym typeface="Roboto"/>
              </a:rPr>
              <a:t>. </a:t>
            </a:r>
            <a:endParaRPr sz="1000">
              <a:solidFill>
                <a:srgbClr val="434343"/>
              </a:solidFill>
              <a:highlight>
                <a:srgbClr val="FFFFFF"/>
              </a:highlight>
              <a:latin typeface="Roboto"/>
              <a:ea typeface="Roboto"/>
              <a:cs typeface="Roboto"/>
              <a:sym typeface="Roboto"/>
            </a:endParaRPr>
          </a:p>
          <a:p>
            <a:pPr indent="0" lvl="0" marL="0" rtl="0" algn="l">
              <a:lnSpc>
                <a:spcPct val="150000"/>
              </a:lnSpc>
              <a:spcBef>
                <a:spcPts val="500"/>
              </a:spcBef>
              <a:spcAft>
                <a:spcPts val="0"/>
              </a:spcAft>
              <a:buNone/>
            </a:pPr>
            <a:r>
              <a:rPr lang="es" sz="1000">
                <a:solidFill>
                  <a:srgbClr val="434343"/>
                </a:solidFill>
                <a:highlight>
                  <a:srgbClr val="FFFFFF"/>
                </a:highlight>
                <a:latin typeface="Roboto"/>
                <a:ea typeface="Roboto"/>
                <a:cs typeface="Roboto"/>
                <a:sym typeface="Roboto"/>
              </a:rPr>
              <a:t>Con un </a:t>
            </a:r>
            <a:r>
              <a:rPr lang="es" sz="1000">
                <a:solidFill>
                  <a:srgbClr val="434343"/>
                </a:solidFill>
                <a:highlight>
                  <a:srgbClr val="FFFFFF"/>
                </a:highlight>
                <a:uFill>
                  <a:noFill/>
                </a:uFill>
                <a:latin typeface="Roboto"/>
                <a:ea typeface="Roboto"/>
                <a:cs typeface="Roboto"/>
                <a:sym typeface="Roboto"/>
                <a:hlinkClick r:id="rId10">
                  <a:extLst>
                    <a:ext uri="{A12FA001-AC4F-418D-AE19-62706E023703}">
                      <ahyp:hlinkClr val="tx"/>
                    </a:ext>
                  </a:extLst>
                </a:hlinkClick>
              </a:rPr>
              <a:t>navegador web</a:t>
            </a:r>
            <a:r>
              <a:rPr lang="es" sz="1000">
                <a:solidFill>
                  <a:srgbClr val="434343"/>
                </a:solidFill>
                <a:highlight>
                  <a:srgbClr val="FFFFFF"/>
                </a:highlight>
                <a:latin typeface="Roboto"/>
                <a:ea typeface="Roboto"/>
                <a:cs typeface="Roboto"/>
                <a:sym typeface="Roboto"/>
              </a:rPr>
              <a:t>, un usuario visualiza </a:t>
            </a:r>
            <a:r>
              <a:rPr lang="es" sz="1000">
                <a:solidFill>
                  <a:srgbClr val="434343"/>
                </a:solidFill>
                <a:highlight>
                  <a:srgbClr val="FFFFFF"/>
                </a:highlight>
                <a:uFill>
                  <a:noFill/>
                </a:uFill>
                <a:latin typeface="Roboto"/>
                <a:ea typeface="Roboto"/>
                <a:cs typeface="Roboto"/>
                <a:sym typeface="Roboto"/>
                <a:hlinkClick r:id="rId11">
                  <a:extLst>
                    <a:ext uri="{A12FA001-AC4F-418D-AE19-62706E023703}">
                      <ahyp:hlinkClr val="tx"/>
                    </a:ext>
                  </a:extLst>
                </a:hlinkClick>
              </a:rPr>
              <a:t>sitios web</a:t>
            </a:r>
            <a:r>
              <a:rPr lang="es" sz="1000">
                <a:solidFill>
                  <a:srgbClr val="434343"/>
                </a:solidFill>
                <a:highlight>
                  <a:srgbClr val="FFFFFF"/>
                </a:highlight>
                <a:latin typeface="Roboto"/>
                <a:ea typeface="Roboto"/>
                <a:cs typeface="Roboto"/>
                <a:sym typeface="Roboto"/>
              </a:rPr>
              <a:t> compuestos de </a:t>
            </a:r>
            <a:r>
              <a:rPr lang="es" sz="1000">
                <a:solidFill>
                  <a:srgbClr val="434343"/>
                </a:solidFill>
                <a:highlight>
                  <a:srgbClr val="FFFFFF"/>
                </a:highlight>
                <a:uFill>
                  <a:noFill/>
                </a:uFill>
                <a:latin typeface="Roboto"/>
                <a:ea typeface="Roboto"/>
                <a:cs typeface="Roboto"/>
                <a:sym typeface="Roboto"/>
                <a:hlinkClick r:id="rId12">
                  <a:extLst>
                    <a:ext uri="{A12FA001-AC4F-418D-AE19-62706E023703}">
                      <ahyp:hlinkClr val="tx"/>
                    </a:ext>
                  </a:extLst>
                </a:hlinkClick>
              </a:rPr>
              <a:t>páginas web</a:t>
            </a:r>
            <a:r>
              <a:rPr lang="es" sz="1000">
                <a:solidFill>
                  <a:srgbClr val="434343"/>
                </a:solidFill>
                <a:highlight>
                  <a:srgbClr val="FFFFFF"/>
                </a:highlight>
                <a:latin typeface="Roboto"/>
                <a:ea typeface="Roboto"/>
                <a:cs typeface="Roboto"/>
                <a:sym typeface="Roboto"/>
              </a:rPr>
              <a:t> que pueden contener </a:t>
            </a:r>
            <a:r>
              <a:rPr lang="es" sz="1000">
                <a:solidFill>
                  <a:srgbClr val="434343"/>
                </a:solidFill>
                <a:highlight>
                  <a:srgbClr val="FFFFFF"/>
                </a:highlight>
                <a:uFill>
                  <a:noFill/>
                </a:uFill>
                <a:latin typeface="Roboto"/>
                <a:ea typeface="Roboto"/>
                <a:cs typeface="Roboto"/>
                <a:sym typeface="Roboto"/>
                <a:hlinkClick r:id="rId13">
                  <a:extLst>
                    <a:ext uri="{A12FA001-AC4F-418D-AE19-62706E023703}">
                      <ahyp:hlinkClr val="tx"/>
                    </a:ext>
                  </a:extLst>
                </a:hlinkClick>
              </a:rPr>
              <a:t>textos</a:t>
            </a:r>
            <a:r>
              <a:rPr lang="es" sz="1000">
                <a:solidFill>
                  <a:srgbClr val="434343"/>
                </a:solidFill>
                <a:highlight>
                  <a:srgbClr val="FFFFFF"/>
                </a:highlight>
                <a:latin typeface="Roboto"/>
                <a:ea typeface="Roboto"/>
                <a:cs typeface="Roboto"/>
                <a:sym typeface="Roboto"/>
              </a:rPr>
              <a:t>, </a:t>
            </a:r>
            <a:r>
              <a:rPr lang="es" sz="1000">
                <a:solidFill>
                  <a:srgbClr val="434343"/>
                </a:solidFill>
                <a:highlight>
                  <a:srgbClr val="FFFFFF"/>
                </a:highlight>
                <a:uFill>
                  <a:noFill/>
                </a:uFill>
                <a:latin typeface="Roboto"/>
                <a:ea typeface="Roboto"/>
                <a:cs typeface="Roboto"/>
                <a:sym typeface="Roboto"/>
                <a:hlinkClick r:id="rId14">
                  <a:extLst>
                    <a:ext uri="{A12FA001-AC4F-418D-AE19-62706E023703}">
                      <ahyp:hlinkClr val="tx"/>
                    </a:ext>
                  </a:extLst>
                </a:hlinkClick>
              </a:rPr>
              <a:t>imágenes</a:t>
            </a:r>
            <a:r>
              <a:rPr lang="es" sz="1000">
                <a:solidFill>
                  <a:srgbClr val="434343"/>
                </a:solidFill>
                <a:highlight>
                  <a:srgbClr val="FFFFFF"/>
                </a:highlight>
                <a:latin typeface="Roboto"/>
                <a:ea typeface="Roboto"/>
                <a:cs typeface="Roboto"/>
                <a:sym typeface="Roboto"/>
              </a:rPr>
              <a:t>, </a:t>
            </a:r>
            <a:r>
              <a:rPr lang="es" sz="1000">
                <a:solidFill>
                  <a:srgbClr val="434343"/>
                </a:solidFill>
                <a:highlight>
                  <a:srgbClr val="FFFFFF"/>
                </a:highlight>
                <a:uFill>
                  <a:noFill/>
                </a:uFill>
                <a:latin typeface="Roboto"/>
                <a:ea typeface="Roboto"/>
                <a:cs typeface="Roboto"/>
                <a:sym typeface="Roboto"/>
                <a:hlinkClick r:id="rId15">
                  <a:extLst>
                    <a:ext uri="{A12FA001-AC4F-418D-AE19-62706E023703}">
                      <ahyp:hlinkClr val="tx"/>
                    </a:ext>
                  </a:extLst>
                </a:hlinkClick>
              </a:rPr>
              <a:t>vídeos</a:t>
            </a:r>
            <a:r>
              <a:rPr lang="es" sz="1000">
                <a:solidFill>
                  <a:srgbClr val="434343"/>
                </a:solidFill>
                <a:highlight>
                  <a:srgbClr val="FFFFFF"/>
                </a:highlight>
                <a:latin typeface="Roboto"/>
                <a:ea typeface="Roboto"/>
                <a:cs typeface="Roboto"/>
                <a:sym typeface="Roboto"/>
              </a:rPr>
              <a:t> u otros contenidos </a:t>
            </a:r>
            <a:r>
              <a:rPr lang="es" sz="1000">
                <a:solidFill>
                  <a:srgbClr val="434343"/>
                </a:solidFill>
                <a:highlight>
                  <a:srgbClr val="FFFFFF"/>
                </a:highlight>
                <a:uFill>
                  <a:noFill/>
                </a:uFill>
                <a:latin typeface="Roboto"/>
                <a:ea typeface="Roboto"/>
                <a:cs typeface="Roboto"/>
                <a:sym typeface="Roboto"/>
                <a:hlinkClick r:id="rId16">
                  <a:extLst>
                    <a:ext uri="{A12FA001-AC4F-418D-AE19-62706E023703}">
                      <ahyp:hlinkClr val="tx"/>
                    </a:ext>
                  </a:extLst>
                </a:hlinkClick>
              </a:rPr>
              <a:t>multimedia</a:t>
            </a:r>
            <a:r>
              <a:rPr lang="es" sz="1000">
                <a:solidFill>
                  <a:srgbClr val="434343"/>
                </a:solidFill>
                <a:highlight>
                  <a:srgbClr val="FFFFFF"/>
                </a:highlight>
                <a:latin typeface="Roboto"/>
                <a:ea typeface="Roboto"/>
                <a:cs typeface="Roboto"/>
                <a:sym typeface="Roboto"/>
              </a:rPr>
              <a:t>, y navega a través de esas páginas usando </a:t>
            </a:r>
            <a:r>
              <a:rPr lang="es" sz="1000">
                <a:solidFill>
                  <a:srgbClr val="434343"/>
                </a:solidFill>
                <a:highlight>
                  <a:srgbClr val="FFFFFF"/>
                </a:highlight>
                <a:uFill>
                  <a:noFill/>
                </a:uFill>
                <a:latin typeface="Roboto"/>
                <a:ea typeface="Roboto"/>
                <a:cs typeface="Roboto"/>
                <a:sym typeface="Roboto"/>
                <a:hlinkClick r:id="rId17">
                  <a:extLst>
                    <a:ext uri="{A12FA001-AC4F-418D-AE19-62706E023703}">
                      <ahyp:hlinkClr val="tx"/>
                    </a:ext>
                  </a:extLst>
                </a:hlinkClick>
              </a:rPr>
              <a:t>hiperenlaces</a:t>
            </a:r>
            <a:r>
              <a:rPr lang="es" sz="1000">
                <a:solidFill>
                  <a:srgbClr val="434343"/>
                </a:solidFill>
                <a:highlight>
                  <a:srgbClr val="FFFFFF"/>
                </a:highlight>
                <a:latin typeface="Roboto"/>
                <a:ea typeface="Roboto"/>
                <a:cs typeface="Roboto"/>
                <a:sym typeface="Roboto"/>
              </a:rPr>
              <a:t>.</a:t>
            </a:r>
            <a:endParaRPr sz="1000">
              <a:solidFill>
                <a:srgbClr val="434343"/>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pic>
        <p:nvPicPr>
          <p:cNvPr id="219" name="Google Shape;219;p33"/>
          <p:cNvPicPr preferRelativeResize="0"/>
          <p:nvPr/>
        </p:nvPicPr>
        <p:blipFill>
          <a:blip r:embed="rId18">
            <a:alphaModFix/>
          </a:blip>
          <a:stretch>
            <a:fillRect/>
          </a:stretch>
        </p:blipFill>
        <p:spPr>
          <a:xfrm>
            <a:off x="4315225" y="2018525"/>
            <a:ext cx="4421676" cy="1527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